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00" r:id="rId3"/>
    <p:sldId id="307" r:id="rId4"/>
    <p:sldId id="301" r:id="rId5"/>
    <p:sldId id="305" r:id="rId6"/>
    <p:sldId id="309" r:id="rId7"/>
    <p:sldId id="318" r:id="rId8"/>
    <p:sldId id="320" r:id="rId9"/>
    <p:sldId id="319" r:id="rId10"/>
    <p:sldId id="288" r:id="rId11"/>
    <p:sldId id="317" r:id="rId12"/>
    <p:sldId id="291" r:id="rId13"/>
    <p:sldId id="266" r:id="rId14"/>
    <p:sldId id="272" r:id="rId15"/>
    <p:sldId id="308" r:id="rId16"/>
    <p:sldId id="302" r:id="rId17"/>
    <p:sldId id="303" r:id="rId18"/>
    <p:sldId id="345" r:id="rId19"/>
    <p:sldId id="259" r:id="rId20"/>
    <p:sldId id="274" r:id="rId21"/>
    <p:sldId id="273" r:id="rId22"/>
    <p:sldId id="267" r:id="rId23"/>
    <p:sldId id="304" r:id="rId24"/>
    <p:sldId id="260" r:id="rId25"/>
    <p:sldId id="326" r:id="rId26"/>
    <p:sldId id="325" r:id="rId27"/>
    <p:sldId id="314" r:id="rId28"/>
    <p:sldId id="321" r:id="rId29"/>
    <p:sldId id="322" r:id="rId30"/>
    <p:sldId id="323" r:id="rId31"/>
    <p:sldId id="324" r:id="rId32"/>
    <p:sldId id="315" r:id="rId33"/>
    <p:sldId id="287" r:id="rId34"/>
    <p:sldId id="310" r:id="rId35"/>
    <p:sldId id="311" r:id="rId36"/>
    <p:sldId id="335" r:id="rId37"/>
    <p:sldId id="336" r:id="rId38"/>
    <p:sldId id="337" r:id="rId39"/>
    <p:sldId id="297" r:id="rId40"/>
    <p:sldId id="292" r:id="rId41"/>
    <p:sldId id="327" r:id="rId42"/>
    <p:sldId id="293" r:id="rId43"/>
    <p:sldId id="294" r:id="rId44"/>
    <p:sldId id="261" r:id="rId45"/>
    <p:sldId id="275" r:id="rId46"/>
    <p:sldId id="276" r:id="rId47"/>
    <p:sldId id="361" r:id="rId48"/>
    <p:sldId id="360" r:id="rId49"/>
    <p:sldId id="312" r:id="rId50"/>
    <p:sldId id="313" r:id="rId51"/>
    <p:sldId id="262" r:id="rId52"/>
    <p:sldId id="277" r:id="rId53"/>
    <p:sldId id="298" r:id="rId54"/>
    <p:sldId id="328" r:id="rId55"/>
    <p:sldId id="299" r:id="rId56"/>
    <p:sldId id="329" r:id="rId57"/>
    <p:sldId id="348" r:id="rId58"/>
    <p:sldId id="349" r:id="rId59"/>
    <p:sldId id="350" r:id="rId60"/>
    <p:sldId id="316" r:id="rId61"/>
    <p:sldId id="334" r:id="rId62"/>
    <p:sldId id="332" r:id="rId63"/>
    <p:sldId id="333" r:id="rId64"/>
    <p:sldId id="330" r:id="rId65"/>
    <p:sldId id="331" r:id="rId66"/>
    <p:sldId id="265" r:id="rId67"/>
    <p:sldId id="270" r:id="rId68"/>
    <p:sldId id="338" r:id="rId69"/>
    <p:sldId id="339" r:id="rId70"/>
    <p:sldId id="278" r:id="rId71"/>
    <p:sldId id="340" r:id="rId72"/>
    <p:sldId id="341" r:id="rId73"/>
    <p:sldId id="279" r:id="rId74"/>
    <p:sldId id="342" r:id="rId75"/>
    <p:sldId id="343" r:id="rId76"/>
    <p:sldId id="344" r:id="rId77"/>
    <p:sldId id="280" r:id="rId78"/>
    <p:sldId id="346" r:id="rId79"/>
    <p:sldId id="347" r:id="rId80"/>
    <p:sldId id="281" r:id="rId81"/>
    <p:sldId id="351" r:id="rId82"/>
    <p:sldId id="352" r:id="rId83"/>
    <p:sldId id="282" r:id="rId84"/>
    <p:sldId id="353" r:id="rId85"/>
    <p:sldId id="354" r:id="rId86"/>
    <p:sldId id="283" r:id="rId87"/>
    <p:sldId id="355" r:id="rId88"/>
    <p:sldId id="356" r:id="rId89"/>
    <p:sldId id="284" r:id="rId90"/>
    <p:sldId id="357" r:id="rId91"/>
    <p:sldId id="358" r:id="rId92"/>
    <p:sldId id="359" r:id="rId93"/>
    <p:sldId id="285" r:id="rId94"/>
    <p:sldId id="362" r:id="rId95"/>
    <p:sldId id="363" r:id="rId96"/>
    <p:sldId id="306" r:id="rId97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/>
    <p:restoredTop sz="94719"/>
  </p:normalViewPr>
  <p:slideViewPr>
    <p:cSldViewPr snapToGrid="0">
      <p:cViewPr varScale="1">
        <p:scale>
          <a:sx n="152" d="100"/>
          <a:sy n="152" d="100"/>
        </p:scale>
        <p:origin x="34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876C-1DF2-2E9F-FFBF-DBEDED8AB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A7C354-FF39-3AB4-3DF8-14EF9B5ACB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C2714-7B9A-EFBF-1D10-680DDBF45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FAD5B-6162-004B-834D-FB0A86B34D07}" type="datetimeFigureOut">
              <a:rPr lang="en-BR" smtClean="0"/>
              <a:t>02/11/24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0D8A4-39C8-64F8-50C0-F43E6856F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9FE2A-8C2E-08FF-DB53-77814C60F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E9A5-D2F2-9C45-A178-F9D704BC6C5D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063878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E1C73-44B0-DA93-DEDE-7E24524AC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4D3AB-512A-BADF-F808-BBA4C3EDA7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999FC-E5F5-6CED-6ECC-1FC8F9B20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FAD5B-6162-004B-834D-FB0A86B34D07}" type="datetimeFigureOut">
              <a:rPr lang="en-BR" smtClean="0"/>
              <a:t>02/11/24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9B50E-B986-FB7C-4130-E363E4EF8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3BDEA-C0C5-F041-6835-6EF59D54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E9A5-D2F2-9C45-A178-F9D704BC6C5D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073569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C8E5FA-4AB3-FCC6-3172-CD32A1E0E0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FF4C5B-B5CA-9B76-DD7A-0BD99B4FB4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3E9F7-8DC6-33A9-4503-61467E0B5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FAD5B-6162-004B-834D-FB0A86B34D07}" type="datetimeFigureOut">
              <a:rPr lang="en-BR" smtClean="0"/>
              <a:t>02/11/24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B30C2-967F-3A34-1777-FB008A89F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66451-1105-2178-94E1-F1109029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E9A5-D2F2-9C45-A178-F9D704BC6C5D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556766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4FACF-886B-18C6-9FCA-480ED8CD6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F6651-DD95-82D8-ACC7-23599B662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CBB11-C05B-0AC2-454E-D22603FE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FAD5B-6162-004B-834D-FB0A86B34D07}" type="datetimeFigureOut">
              <a:rPr lang="en-BR" smtClean="0"/>
              <a:t>02/11/24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E35AB7-0158-FE5C-E421-B248C052A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91D0E-CAB6-33CC-AAD7-9B9AA8D00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E9A5-D2F2-9C45-A178-F9D704BC6C5D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937476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1491-F2DD-5C73-652D-6814BC07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947B2-96F8-4F89-6002-BD0B63B59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93884-6E8E-EE33-BB1D-96C5F0E80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FAD5B-6162-004B-834D-FB0A86B34D07}" type="datetimeFigureOut">
              <a:rPr lang="en-BR" smtClean="0"/>
              <a:t>02/11/24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F4C7B-5B76-22B9-FCF3-0B9C2A225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2E85A-0330-7399-4838-0631EFFBB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E9A5-D2F2-9C45-A178-F9D704BC6C5D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256648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05E0F-79A0-5D18-9508-4976D352E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24B3E-5890-3385-AC27-E7B080FE97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09152-46F9-2050-4141-25A39B95CC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79E6FF-38F7-04FB-B9D9-1F4917A2D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FAD5B-6162-004B-834D-FB0A86B34D07}" type="datetimeFigureOut">
              <a:rPr lang="en-BR" smtClean="0"/>
              <a:t>02/11/24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3D3F0-89C4-7D63-1E95-29A5021A5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47AE03-422B-6E34-F594-EE85A5F0B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E9A5-D2F2-9C45-A178-F9D704BC6C5D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23924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C216F-524B-A8FD-FC3E-680581053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66D707-D20A-3813-CA55-C7CAC54D1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B812DD-A94B-5D42-2C53-35638F069D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6CE683-6C3D-E220-5ED2-14884F9AE1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823F48-3ED3-C8C4-6E53-1897AE017E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0EC63C-3621-D2AC-47B0-16DD226AB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FAD5B-6162-004B-834D-FB0A86B34D07}" type="datetimeFigureOut">
              <a:rPr lang="en-BR" smtClean="0"/>
              <a:t>02/11/24</a:t>
            </a:fld>
            <a:endParaRPr lang="en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2AC220-1811-0055-9C61-9CA996530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CEFF61-9745-48CA-AA8D-8CD678DF4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E9A5-D2F2-9C45-A178-F9D704BC6C5D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977427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9B30E-D8C7-7E65-28F8-CBCE05EEA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D5E928-86D0-4558-AF13-6B7751DC9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FAD5B-6162-004B-834D-FB0A86B34D07}" type="datetimeFigureOut">
              <a:rPr lang="en-BR" smtClean="0"/>
              <a:t>02/11/24</a:t>
            </a:fld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3AC665-C5BA-A654-B431-47DC795E1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D748F-BAC0-7637-5325-0126BD033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E9A5-D2F2-9C45-A178-F9D704BC6C5D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228844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0FDBCC-435A-95D4-3ADD-88F9B17C1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FAD5B-6162-004B-834D-FB0A86B34D07}" type="datetimeFigureOut">
              <a:rPr lang="en-BR" smtClean="0"/>
              <a:t>02/11/24</a:t>
            </a:fld>
            <a:endParaRPr lang="en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158526-C358-31D9-123B-6C695AA58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F98BD-2577-ECD3-C9F3-DE8C21A17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E9A5-D2F2-9C45-A178-F9D704BC6C5D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526820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04434-542B-27F1-6792-97A90C181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A4411-76A1-488F-1193-FC93B33E4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F92148-19E7-1BFB-CF91-431E1A2F31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83C3FC-C3D4-C3BC-E16B-65D7C3E40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FAD5B-6162-004B-834D-FB0A86B34D07}" type="datetimeFigureOut">
              <a:rPr lang="en-BR" smtClean="0"/>
              <a:t>02/11/24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17798-4F23-1DE2-B6B0-6BDE8F172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28DD3E-9F18-DF57-76BA-5AC4C3094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E9A5-D2F2-9C45-A178-F9D704BC6C5D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298200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CB4DB-7F82-812A-136C-3D609375A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65C214-99CB-B5AB-73AE-F68111F076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23A71E-D57D-24BC-AC6B-15AFF30A0A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2B3B4-27BE-4403-6AAD-4FE33448C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FAD5B-6162-004B-834D-FB0A86B34D07}" type="datetimeFigureOut">
              <a:rPr lang="en-BR" smtClean="0"/>
              <a:t>02/11/24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0C4D49-B5ED-C1CD-BDB8-7BAC67FA2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BDA024-D763-59FD-7FA1-E3E024C96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E9A5-D2F2-9C45-A178-F9D704BC6C5D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99506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848BB-A4F9-07B0-86DD-0CE28A233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EA5CFD-02DD-9F62-1D3A-2F1376D564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EAC36D-08A7-2BD4-CD19-EDC4D7043F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6FAD5B-6162-004B-834D-FB0A86B34D07}" type="datetimeFigureOut">
              <a:rPr lang="en-BR" smtClean="0"/>
              <a:t>02/11/24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F0581-95B6-1D0F-AC3E-D454C67953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DA4F75-E7D5-2767-549E-0A9D352C13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94E9A5-D2F2-9C45-A178-F9D704BC6C5D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083686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pt_br/sns/latest/dg/sns-sqs-as-subscriber.html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cs.aws.amazon.com/pt_br/sns/latest/dg/sns-firehose-as-subscriber.html" TargetMode="External"/><Relationship Id="rId4" Type="http://schemas.openxmlformats.org/officeDocument/2006/relationships/hyperlink" Target="https://docs.aws.amazon.com/pt_br/sns/latest/dg/sns-lambda-as-subscriber.html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jpe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jpeg"/><Relationship Id="rId9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9.jpeg"/><Relationship Id="rId7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sv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50222-2241-C98E-E8E3-5033EBA86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4669" y="3030628"/>
            <a:ext cx="3562662" cy="796743"/>
          </a:xfrm>
        </p:spPr>
        <p:txBody>
          <a:bodyPr>
            <a:normAutofit fontScale="90000"/>
          </a:bodyPr>
          <a:lstStyle/>
          <a:p>
            <a:r>
              <a:rPr lang="en-BR" dirty="0"/>
              <a:t>Semana 4</a:t>
            </a:r>
          </a:p>
        </p:txBody>
      </p:sp>
    </p:spTree>
    <p:extLst>
      <p:ext uri="{BB962C8B-B14F-4D97-AF65-F5344CB8AC3E}">
        <p14:creationId xmlns:p14="http://schemas.microsoft.com/office/powerpoint/2010/main" val="4044081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50222-2241-C98E-E8E3-5033EBA86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366" y="1997846"/>
            <a:ext cx="1595044" cy="854444"/>
          </a:xfrm>
        </p:spPr>
        <p:txBody>
          <a:bodyPr>
            <a:normAutofit fontScale="90000"/>
          </a:bodyPr>
          <a:lstStyle/>
          <a:p>
            <a:r>
              <a:rPr lang="en-BR" dirty="0"/>
              <a:t>SQS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8472C8-1DDC-8282-C91F-ACBBBF6686C2}"/>
              </a:ext>
            </a:extLst>
          </p:cNvPr>
          <p:cNvSpPr txBox="1"/>
          <p:nvPr/>
        </p:nvSpPr>
        <p:spPr>
          <a:xfrm>
            <a:off x="4390377" y="2852290"/>
            <a:ext cx="2373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dirty="0"/>
              <a:t>Simple Queue Service</a:t>
            </a:r>
          </a:p>
        </p:txBody>
      </p:sp>
      <p:pic>
        <p:nvPicPr>
          <p:cNvPr id="1026" name="Picture 2" descr="SQS Integration - Apono Access Automation">
            <a:extLst>
              <a:ext uri="{FF2B5EF4-FFF2-40B4-BE49-F238E27FC236}">
                <a16:creationId xmlns:a16="http://schemas.microsoft.com/office/drawing/2014/main" id="{B439AA7E-4C52-0533-FB2C-DD8539CC4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541" y="3597076"/>
            <a:ext cx="891988" cy="89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500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2691FBA-BA6E-E763-E913-546B3E2FDB20}"/>
              </a:ext>
            </a:extLst>
          </p:cNvPr>
          <p:cNvSpPr txBox="1"/>
          <p:nvPr/>
        </p:nvSpPr>
        <p:spPr>
          <a:xfrm>
            <a:off x="2263588" y="913960"/>
            <a:ext cx="81040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b="1" dirty="0"/>
              <a:t>Curiosidade: </a:t>
            </a:r>
            <a:r>
              <a:rPr lang="en-BR" dirty="0"/>
              <a:t>filas são estrutura de dados muito trabalhadas na computação -&gt;</a:t>
            </a:r>
          </a:p>
          <a:p>
            <a:r>
              <a:rPr lang="en-US" dirty="0"/>
              <a:t>https://</a:t>
            </a:r>
            <a:r>
              <a:rPr lang="en-US" dirty="0" err="1"/>
              <a:t>www.ime.usp.br</a:t>
            </a:r>
            <a:r>
              <a:rPr lang="en-US" dirty="0"/>
              <a:t>/~pf/</a:t>
            </a:r>
            <a:r>
              <a:rPr lang="en-US" dirty="0" err="1"/>
              <a:t>estruturas</a:t>
            </a:r>
            <a:r>
              <a:rPr lang="en-US" dirty="0"/>
              <a:t>-de-dados/aulas/</a:t>
            </a:r>
            <a:r>
              <a:rPr lang="en-US" dirty="0" err="1"/>
              <a:t>queue.html</a:t>
            </a:r>
            <a:endParaRPr lang="en-B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3634A9-D8C6-B24C-A164-BDE1AA3AB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588" y="2421774"/>
            <a:ext cx="7772400" cy="33877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2B941B-6C52-3230-F6C1-16BC81032FCF}"/>
              </a:ext>
            </a:extLst>
          </p:cNvPr>
          <p:cNvSpPr txBox="1"/>
          <p:nvPr/>
        </p:nvSpPr>
        <p:spPr>
          <a:xfrm>
            <a:off x="2279752" y="2003611"/>
            <a:ext cx="7363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Nessa descrição, o autor está falando de uma fila FIFO – First In First Out</a:t>
            </a:r>
          </a:p>
        </p:txBody>
      </p:sp>
    </p:spTree>
    <p:extLst>
      <p:ext uri="{BB962C8B-B14F-4D97-AF65-F5344CB8AC3E}">
        <p14:creationId xmlns:p14="http://schemas.microsoft.com/office/powerpoint/2010/main" val="2226132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7596AB-6F89-1A6F-9E8F-4529C46381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8925" y="1394621"/>
            <a:ext cx="9039153" cy="1754326"/>
          </a:xfrm>
        </p:spPr>
        <p:txBody>
          <a:bodyPr>
            <a:normAutofit fontScale="90000"/>
          </a:bodyPr>
          <a:lstStyle/>
          <a:p>
            <a:r>
              <a:rPr lang="en-BR" dirty="0"/>
              <a:t>Perguntas iniciais e características importantes</a:t>
            </a:r>
            <a:br>
              <a:rPr lang="en-BR" dirty="0"/>
            </a:br>
            <a:endParaRPr lang="en-B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B96C61-90B3-FBB1-7502-3DCEDA68AD01}"/>
              </a:ext>
            </a:extLst>
          </p:cNvPr>
          <p:cNvSpPr txBox="1"/>
          <p:nvPr/>
        </p:nvSpPr>
        <p:spPr>
          <a:xfrm>
            <a:off x="1638925" y="3533931"/>
            <a:ext cx="91641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BR" dirty="0"/>
              <a:t>O fluxo é assícrono ou síncrono?</a:t>
            </a:r>
          </a:p>
          <a:p>
            <a:pPr marL="285750" indent="-285750">
              <a:buFontTx/>
              <a:buChar char="-"/>
            </a:pPr>
            <a:r>
              <a:rPr lang="en-BR" dirty="0"/>
              <a:t>A ordem de recebimento da mensagem importa?</a:t>
            </a:r>
          </a:p>
          <a:p>
            <a:pPr marL="285750" indent="-285750">
              <a:buFontTx/>
              <a:buChar char="-"/>
            </a:pPr>
            <a:r>
              <a:rPr lang="en-BR" dirty="0"/>
              <a:t>Quais são os limites de cada serviço que iremos abordar hj?</a:t>
            </a:r>
          </a:p>
          <a:p>
            <a:pPr marL="285750" indent="-285750">
              <a:buFontTx/>
              <a:buChar char="-"/>
            </a:pPr>
            <a:r>
              <a:rPr lang="en-BR" dirty="0"/>
              <a:t>SQS guarda mensagens por no máximo 14 dias</a:t>
            </a:r>
          </a:p>
          <a:p>
            <a:pPr marL="285750" indent="-285750">
              <a:buFontTx/>
              <a:buChar char="-"/>
            </a:pPr>
            <a:r>
              <a:rPr lang="en-BR" dirty="0"/>
              <a:t>Bom saber os valores que vem definidos por padrão</a:t>
            </a:r>
          </a:p>
          <a:p>
            <a:pPr marL="285750" indent="-285750">
              <a:buFontTx/>
              <a:buChar char="-"/>
            </a:pP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994816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S Integration - Apono Access Automation">
            <a:extLst>
              <a:ext uri="{FF2B5EF4-FFF2-40B4-BE49-F238E27FC236}">
                <a16:creationId xmlns:a16="http://schemas.microsoft.com/office/drawing/2014/main" id="{B439AA7E-4C52-0533-FB2C-DD8539CC4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719" y="2836200"/>
            <a:ext cx="978561" cy="97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Draw AWS Architecture Diagrams Online">
            <a:extLst>
              <a:ext uri="{FF2B5EF4-FFF2-40B4-BE49-F238E27FC236}">
                <a16:creationId xmlns:a16="http://schemas.microsoft.com/office/drawing/2014/main" id="{772EA849-DF62-3FC5-7253-E5963B2B9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245" y="2836201"/>
            <a:ext cx="978561" cy="97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raw AWS Architecture Diagrams Online">
            <a:extLst>
              <a:ext uri="{FF2B5EF4-FFF2-40B4-BE49-F238E27FC236}">
                <a16:creationId xmlns:a16="http://schemas.microsoft.com/office/drawing/2014/main" id="{A18727F2-A94A-6E7D-B9D5-0BA44D476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1193" y="2836197"/>
            <a:ext cx="978561" cy="97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733AF40-95F3-AA7D-5679-DC236EB84895}"/>
              </a:ext>
            </a:extLst>
          </p:cNvPr>
          <p:cNvSpPr/>
          <p:nvPr/>
        </p:nvSpPr>
        <p:spPr>
          <a:xfrm>
            <a:off x="3100388" y="3175461"/>
            <a:ext cx="314325" cy="3000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B53421E-4F3E-CE48-2D59-994A787CCAC8}"/>
              </a:ext>
            </a:extLst>
          </p:cNvPr>
          <p:cNvSpPr/>
          <p:nvPr/>
        </p:nvSpPr>
        <p:spPr>
          <a:xfrm>
            <a:off x="6699580" y="3175460"/>
            <a:ext cx="314325" cy="3000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14" name="Graphic 13" descr="Badge Tick with solid fill">
            <a:extLst>
              <a:ext uri="{FF2B5EF4-FFF2-40B4-BE49-F238E27FC236}">
                <a16:creationId xmlns:a16="http://schemas.microsoft.com/office/drawing/2014/main" id="{3DAC4BA7-746F-7C4D-3A1F-3BAB248A76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28768" y="3471858"/>
            <a:ext cx="634405" cy="63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3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34 0.00023 L 0.18164 0.00023 " pathEditMode="relative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34 0.00023 L 0.18164 0.0002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S Integration - Apono Access Automation">
            <a:extLst>
              <a:ext uri="{FF2B5EF4-FFF2-40B4-BE49-F238E27FC236}">
                <a16:creationId xmlns:a16="http://schemas.microsoft.com/office/drawing/2014/main" id="{B439AA7E-4C52-0533-FB2C-DD8539CC4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719" y="2836200"/>
            <a:ext cx="978561" cy="97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Draw AWS Architecture Diagrams Online">
            <a:extLst>
              <a:ext uri="{FF2B5EF4-FFF2-40B4-BE49-F238E27FC236}">
                <a16:creationId xmlns:a16="http://schemas.microsoft.com/office/drawing/2014/main" id="{772EA849-DF62-3FC5-7253-E5963B2B9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245" y="2836201"/>
            <a:ext cx="978561" cy="97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raw AWS Architecture Diagrams Online">
            <a:extLst>
              <a:ext uri="{FF2B5EF4-FFF2-40B4-BE49-F238E27FC236}">
                <a16:creationId xmlns:a16="http://schemas.microsoft.com/office/drawing/2014/main" id="{A18727F2-A94A-6E7D-B9D5-0BA44D476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1193" y="2836197"/>
            <a:ext cx="978561" cy="97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733AF40-95F3-AA7D-5679-DC236EB84895}"/>
              </a:ext>
            </a:extLst>
          </p:cNvPr>
          <p:cNvSpPr/>
          <p:nvPr/>
        </p:nvSpPr>
        <p:spPr>
          <a:xfrm>
            <a:off x="3100388" y="3175461"/>
            <a:ext cx="314325" cy="3000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B53421E-4F3E-CE48-2D59-994A787CCAC8}"/>
              </a:ext>
            </a:extLst>
          </p:cNvPr>
          <p:cNvSpPr/>
          <p:nvPr/>
        </p:nvSpPr>
        <p:spPr>
          <a:xfrm>
            <a:off x="6699580" y="3175460"/>
            <a:ext cx="314325" cy="3000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14" name="Graphic 13" descr="Badge Tick with solid fill">
            <a:extLst>
              <a:ext uri="{FF2B5EF4-FFF2-40B4-BE49-F238E27FC236}">
                <a16:creationId xmlns:a16="http://schemas.microsoft.com/office/drawing/2014/main" id="{3DAC4BA7-746F-7C4D-3A1F-3BAB248A76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86788" y="3475497"/>
            <a:ext cx="634405" cy="63440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29DC4F5-2026-3661-E2BE-441B532C7741}"/>
              </a:ext>
            </a:extLst>
          </p:cNvPr>
          <p:cNvSpPr/>
          <p:nvPr/>
        </p:nvSpPr>
        <p:spPr>
          <a:xfrm>
            <a:off x="6685292" y="2836197"/>
            <a:ext cx="328613" cy="31432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685948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34 0.00023 L 0.18164 0.00023 " pathEditMode="relative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34 0.00023 L 0.18164 0.0002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-4.07407E-6 L 0.18594 -4.07407E-6 " pathEditMode="relative" ptsTypes="AA">
                                      <p:cBhvr>
                                        <p:cTn id="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2" grpId="1" animBg="1"/>
      <p:bldP spid="2" grpId="0" animBg="1"/>
      <p:bldP spid="2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S Integration - Apono Access Automation">
            <a:extLst>
              <a:ext uri="{FF2B5EF4-FFF2-40B4-BE49-F238E27FC236}">
                <a16:creationId xmlns:a16="http://schemas.microsoft.com/office/drawing/2014/main" id="{B439AA7E-4C52-0533-FB2C-DD8539CC4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965" y="1966771"/>
            <a:ext cx="978561" cy="97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Draw AWS Architecture Diagrams Online">
            <a:extLst>
              <a:ext uri="{FF2B5EF4-FFF2-40B4-BE49-F238E27FC236}">
                <a16:creationId xmlns:a16="http://schemas.microsoft.com/office/drawing/2014/main" id="{772EA849-DF62-3FC5-7253-E5963B2B9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491" y="1966772"/>
            <a:ext cx="978561" cy="97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raw AWS Architecture Diagrams Online">
            <a:extLst>
              <a:ext uri="{FF2B5EF4-FFF2-40B4-BE49-F238E27FC236}">
                <a16:creationId xmlns:a16="http://schemas.microsoft.com/office/drawing/2014/main" id="{A18727F2-A94A-6E7D-B9D5-0BA44D476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439" y="1966768"/>
            <a:ext cx="978561" cy="97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733AF40-95F3-AA7D-5679-DC236EB84895}"/>
              </a:ext>
            </a:extLst>
          </p:cNvPr>
          <p:cNvSpPr/>
          <p:nvPr/>
        </p:nvSpPr>
        <p:spPr>
          <a:xfrm>
            <a:off x="2725634" y="2306032"/>
            <a:ext cx="314325" cy="3000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B53421E-4F3E-CE48-2D59-994A787CCAC8}"/>
              </a:ext>
            </a:extLst>
          </p:cNvPr>
          <p:cNvSpPr/>
          <p:nvPr/>
        </p:nvSpPr>
        <p:spPr>
          <a:xfrm>
            <a:off x="6324826" y="2306031"/>
            <a:ext cx="314325" cy="3000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14" name="Graphic 13" descr="Badge Tick with solid fill">
            <a:extLst>
              <a:ext uri="{FF2B5EF4-FFF2-40B4-BE49-F238E27FC236}">
                <a16:creationId xmlns:a16="http://schemas.microsoft.com/office/drawing/2014/main" id="{3DAC4BA7-746F-7C4D-3A1F-3BAB248A76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2034" y="2606068"/>
            <a:ext cx="634405" cy="63440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29DC4F5-2026-3661-E2BE-441B532C7741}"/>
              </a:ext>
            </a:extLst>
          </p:cNvPr>
          <p:cNvSpPr/>
          <p:nvPr/>
        </p:nvSpPr>
        <p:spPr>
          <a:xfrm>
            <a:off x="6310538" y="1966768"/>
            <a:ext cx="328613" cy="31432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D317D21-AD73-5AFE-1AF2-1EDF488BA6DC}"/>
              </a:ext>
            </a:extLst>
          </p:cNvPr>
          <p:cNvSpPr/>
          <p:nvPr/>
        </p:nvSpPr>
        <p:spPr>
          <a:xfrm>
            <a:off x="6353899" y="2688030"/>
            <a:ext cx="328613" cy="30003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4" name="Picture 2" descr="SQS Integration - Apono Access Automation">
            <a:extLst>
              <a:ext uri="{FF2B5EF4-FFF2-40B4-BE49-F238E27FC236}">
                <a16:creationId xmlns:a16="http://schemas.microsoft.com/office/drawing/2014/main" id="{3CB23898-D448-96B2-D57F-310E7F9C7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965" y="4313591"/>
            <a:ext cx="978561" cy="97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ACC897-27E9-93CB-26A5-7D3ED3B73397}"/>
              </a:ext>
            </a:extLst>
          </p:cNvPr>
          <p:cNvSpPr txBox="1"/>
          <p:nvPr/>
        </p:nvSpPr>
        <p:spPr>
          <a:xfrm>
            <a:off x="5410839" y="5291528"/>
            <a:ext cx="620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DLQ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78E892D-1562-A92B-3A8C-D20DB66E5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489" y="4312967"/>
            <a:ext cx="979810" cy="97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1FB41F5-7118-2D17-C555-378EB2C8CEA4}"/>
              </a:ext>
            </a:extLst>
          </p:cNvPr>
          <p:cNvSpPr/>
          <p:nvPr/>
        </p:nvSpPr>
        <p:spPr>
          <a:xfrm>
            <a:off x="6353899" y="4661941"/>
            <a:ext cx="328613" cy="35976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1C940D-8CE6-22FD-69E9-2CB30DB1424E}"/>
              </a:ext>
            </a:extLst>
          </p:cNvPr>
          <p:cNvSpPr txBox="1"/>
          <p:nvPr/>
        </p:nvSpPr>
        <p:spPr>
          <a:xfrm>
            <a:off x="7963820" y="5291528"/>
            <a:ext cx="3115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Lambda de reprocessamento</a:t>
            </a:r>
          </a:p>
        </p:txBody>
      </p:sp>
    </p:spTree>
    <p:extLst>
      <p:ext uri="{BB962C8B-B14F-4D97-AF65-F5344CB8AC3E}">
        <p14:creationId xmlns:p14="http://schemas.microsoft.com/office/powerpoint/2010/main" val="167171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34 0.00023 L 0.18164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34 0.00023 L 0.18164 0.0002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-2.22222E-6 L 0.18594 -2.22222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2.59259E-6 L -0.06537 0.1946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46" y="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0.00556 L 0.19101 -0.0055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2" grpId="1" animBg="1"/>
      <p:bldP spid="2" grpId="0" animBg="1"/>
      <p:bldP spid="2" grpId="1" animBg="1"/>
      <p:bldP spid="2" grpId="2" animBg="1"/>
      <p:bldP spid="3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7596AB-6F89-1A6F-9E8F-4529C46381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3068" y="773863"/>
            <a:ext cx="6906178" cy="1175658"/>
          </a:xfrm>
        </p:spPr>
        <p:txBody>
          <a:bodyPr>
            <a:normAutofit/>
          </a:bodyPr>
          <a:lstStyle/>
          <a:p>
            <a:r>
              <a:rPr lang="en-BR" dirty="0"/>
              <a:t>FIFO: First In First Out</a:t>
            </a:r>
          </a:p>
        </p:txBody>
      </p:sp>
      <p:pic>
        <p:nvPicPr>
          <p:cNvPr id="28674" name="Picture 2" descr="Solving Complex Ordering Challenges with Amazon SQS FIFO Queues | AWS  Compute Blog">
            <a:extLst>
              <a:ext uri="{FF2B5EF4-FFF2-40B4-BE49-F238E27FC236}">
                <a16:creationId xmlns:a16="http://schemas.microsoft.com/office/drawing/2014/main" id="{E8EBCBF8-A94E-ABFD-834A-429DA1BDB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62" y="2448308"/>
            <a:ext cx="1085787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683A91-B32E-7E5F-0920-DDF8376962B2}"/>
              </a:ext>
            </a:extLst>
          </p:cNvPr>
          <p:cNvSpPr txBox="1"/>
          <p:nvPr/>
        </p:nvSpPr>
        <p:spPr>
          <a:xfrm>
            <a:off x="537523" y="5928802"/>
            <a:ext cx="1111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aws.amazon.com</a:t>
            </a:r>
            <a:r>
              <a:rPr lang="en-US" dirty="0"/>
              <a:t>/blogs/compute/solving-complex-ordering-challenges-with-amazon-</a:t>
            </a:r>
            <a:r>
              <a:rPr lang="en-US" dirty="0" err="1"/>
              <a:t>sqs</a:t>
            </a:r>
            <a:r>
              <a:rPr lang="en-US" dirty="0"/>
              <a:t>-</a:t>
            </a:r>
            <a:r>
              <a:rPr lang="en-US" dirty="0" err="1"/>
              <a:t>fifo</a:t>
            </a:r>
            <a:r>
              <a:rPr lang="en-US" dirty="0"/>
              <a:t>-queues/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2173423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7596AB-6F89-1A6F-9E8F-4529C46381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3683" y="937914"/>
            <a:ext cx="7382832" cy="987114"/>
          </a:xfrm>
        </p:spPr>
        <p:txBody>
          <a:bodyPr>
            <a:normAutofit/>
          </a:bodyPr>
          <a:lstStyle/>
          <a:p>
            <a:r>
              <a:rPr lang="en-BR" dirty="0"/>
              <a:t>Standard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4A0AD6-A571-0742-A9A1-CE363C6CA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149" y="2810330"/>
            <a:ext cx="52959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6407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7596AB-6F89-1A6F-9E8F-4529C46381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3683" y="305902"/>
            <a:ext cx="7382832" cy="987114"/>
          </a:xfrm>
        </p:spPr>
        <p:txBody>
          <a:bodyPr>
            <a:normAutofit fontScale="90000"/>
          </a:bodyPr>
          <a:lstStyle/>
          <a:p>
            <a:r>
              <a:rPr lang="en-BR" dirty="0"/>
              <a:t>Processamento em lote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236179-59B0-C32B-1B5B-021F7A180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998" y="1513278"/>
            <a:ext cx="7772400" cy="503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22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50222-2241-C98E-E8E3-5033EBA86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5429" y="2503119"/>
            <a:ext cx="1569114" cy="925881"/>
          </a:xfrm>
        </p:spPr>
        <p:txBody>
          <a:bodyPr/>
          <a:lstStyle/>
          <a:p>
            <a:r>
              <a:rPr lang="en-BR" dirty="0"/>
              <a:t>SNS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AB7059-1635-31E6-B871-38BB38550ED3}"/>
              </a:ext>
            </a:extLst>
          </p:cNvPr>
          <p:cNvSpPr txBox="1"/>
          <p:nvPr/>
        </p:nvSpPr>
        <p:spPr>
          <a:xfrm>
            <a:off x="4373503" y="3338035"/>
            <a:ext cx="2872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Simple Notification Service</a:t>
            </a:r>
          </a:p>
        </p:txBody>
      </p:sp>
      <p:pic>
        <p:nvPicPr>
          <p:cNvPr id="2050" name="Picture 2" descr="Stay Connected with Application Integration | Salesforce Trailhead">
            <a:extLst>
              <a:ext uri="{FF2B5EF4-FFF2-40B4-BE49-F238E27FC236}">
                <a16:creationId xmlns:a16="http://schemas.microsoft.com/office/drawing/2014/main" id="{69BDA48D-329B-44BA-BAC5-051E467BC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225" y="3884502"/>
            <a:ext cx="1064154" cy="106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489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50222-2241-C98E-E8E3-5033EBA86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882529" cy="606742"/>
          </a:xfrm>
        </p:spPr>
        <p:txBody>
          <a:bodyPr>
            <a:normAutofit/>
          </a:bodyPr>
          <a:lstStyle/>
          <a:p>
            <a:r>
              <a:rPr lang="en-BR" sz="3200" dirty="0"/>
              <a:t>Semana 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E46FFD-5D57-D6A3-E885-B734045D9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897" y="303371"/>
            <a:ext cx="5526146" cy="625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475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tay Connected with Application Integration | Salesforce Trailhead">
            <a:extLst>
              <a:ext uri="{FF2B5EF4-FFF2-40B4-BE49-F238E27FC236}">
                <a16:creationId xmlns:a16="http://schemas.microsoft.com/office/drawing/2014/main" id="{69BDA48D-329B-44BA-BAC5-051E467BC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923" y="4441494"/>
            <a:ext cx="1064154" cy="106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97596AB-6F89-1A6F-9E8F-4529C46381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2701" y="688159"/>
            <a:ext cx="9213142" cy="1598288"/>
          </a:xfrm>
        </p:spPr>
        <p:txBody>
          <a:bodyPr>
            <a:normAutofit fontScale="90000"/>
          </a:bodyPr>
          <a:lstStyle/>
          <a:p>
            <a:r>
              <a:rPr lang="en-BR" dirty="0"/>
              <a:t>Padrão Arquitetural Comum: Fanout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B19461-64F5-423D-9D47-ACE526D35A40}"/>
              </a:ext>
            </a:extLst>
          </p:cNvPr>
          <p:cNvSpPr txBox="1"/>
          <p:nvPr/>
        </p:nvSpPr>
        <p:spPr>
          <a:xfrm>
            <a:off x="1735973" y="2697019"/>
            <a:ext cx="89665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BR" dirty="0">
                <a:hlinkClick r:id="rId3"/>
              </a:rPr>
              <a:t>https://docs.aws.amazon.com/pt_br/sns/latest/dg/sns-sqs-as-subscriber.html</a:t>
            </a:r>
            <a:endParaRPr lang="en-BR" dirty="0"/>
          </a:p>
          <a:p>
            <a:pPr marL="342900" indent="-342900">
              <a:buAutoNum type="arabicParenR"/>
            </a:pPr>
            <a:r>
              <a:rPr lang="en-US" dirty="0">
                <a:hlinkClick r:id="rId4"/>
              </a:rPr>
              <a:t>https://docs.aws.amazon.com/pt_br/sns/latest/dg/sns-lambda-as-subscriber.html</a:t>
            </a:r>
            <a:endParaRPr lang="en-BR" dirty="0"/>
          </a:p>
          <a:p>
            <a:pPr marL="342900" indent="-342900">
              <a:buAutoNum type="arabicParenR"/>
            </a:pPr>
            <a:r>
              <a:rPr lang="en-US" dirty="0">
                <a:hlinkClick r:id="rId5"/>
              </a:rPr>
              <a:t>https://docs.aws.amazon.com/pt_br/sns/latest/dg/sns-firehose-as-subscriber.html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318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S Integration - Apono Access Automation">
            <a:extLst>
              <a:ext uri="{FF2B5EF4-FFF2-40B4-BE49-F238E27FC236}">
                <a16:creationId xmlns:a16="http://schemas.microsoft.com/office/drawing/2014/main" id="{B439AA7E-4C52-0533-FB2C-DD8539CC4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755" y="2864775"/>
            <a:ext cx="978561" cy="97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Draw AWS Architecture Diagrams Online">
            <a:extLst>
              <a:ext uri="{FF2B5EF4-FFF2-40B4-BE49-F238E27FC236}">
                <a16:creationId xmlns:a16="http://schemas.microsoft.com/office/drawing/2014/main" id="{772EA849-DF62-3FC5-7253-E5963B2B9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965" y="2836197"/>
            <a:ext cx="978561" cy="97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raw AWS Architecture Diagrams Online">
            <a:extLst>
              <a:ext uri="{FF2B5EF4-FFF2-40B4-BE49-F238E27FC236}">
                <a16:creationId xmlns:a16="http://schemas.microsoft.com/office/drawing/2014/main" id="{A18727F2-A94A-6E7D-B9D5-0BA44D476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743" y="4818398"/>
            <a:ext cx="978561" cy="97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Stay Connected with Application Integration | Salesforce Trailhead">
            <a:extLst>
              <a:ext uri="{FF2B5EF4-FFF2-40B4-BE49-F238E27FC236}">
                <a16:creationId xmlns:a16="http://schemas.microsoft.com/office/drawing/2014/main" id="{ADAE7428-5B24-A8E3-9A0B-B581EEE2A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17" y="2836197"/>
            <a:ext cx="978561" cy="97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QS Integration - Apono Access Automation">
            <a:extLst>
              <a:ext uri="{FF2B5EF4-FFF2-40B4-BE49-F238E27FC236}">
                <a16:creationId xmlns:a16="http://schemas.microsoft.com/office/drawing/2014/main" id="{D9FF9151-87EC-82CA-73DA-F6770EACE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755" y="4818398"/>
            <a:ext cx="978561" cy="97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SQS Integration - Apono Access Automation">
            <a:extLst>
              <a:ext uri="{FF2B5EF4-FFF2-40B4-BE49-F238E27FC236}">
                <a16:creationId xmlns:a16="http://schemas.microsoft.com/office/drawing/2014/main" id="{1BC8A660-0FCD-396A-1C55-FE13FD622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755" y="1059787"/>
            <a:ext cx="978561" cy="97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4661B69-298F-8AC7-BFE2-FF5429B11938}"/>
              </a:ext>
            </a:extLst>
          </p:cNvPr>
          <p:cNvCxnSpPr>
            <a:stCxn id="2" idx="3"/>
            <a:endCxn id="1026" idx="1"/>
          </p:cNvCxnSpPr>
          <p:nvPr/>
        </p:nvCxnSpPr>
        <p:spPr>
          <a:xfrm>
            <a:off x="4921778" y="3325478"/>
            <a:ext cx="2631977" cy="285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534E5C5-A80F-B964-5B88-A056DFA4A737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 flipV="1">
            <a:off x="4921778" y="1549068"/>
            <a:ext cx="2631977" cy="17764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E07BC9-A6A5-C3F9-689B-FE69576F6E33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4921778" y="3325478"/>
            <a:ext cx="2631977" cy="19822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3F247D4-9364-868B-320F-F67D3810A5D8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438909" y="3325471"/>
            <a:ext cx="1504308" cy="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520C913-DBDC-18BC-C4A9-E58AEE64DBC7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532316" y="1549068"/>
            <a:ext cx="16604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420A8C3-3C82-2DF4-F602-63D0F7B52DB9}"/>
              </a:ext>
            </a:extLst>
          </p:cNvPr>
          <p:cNvCxnSpPr>
            <a:cxnSpLocks/>
          </p:cNvCxnSpPr>
          <p:nvPr/>
        </p:nvCxnSpPr>
        <p:spPr>
          <a:xfrm>
            <a:off x="8532316" y="3354046"/>
            <a:ext cx="16604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96B5A1-2A36-ACB0-4243-894AEA44DB5C}"/>
              </a:ext>
            </a:extLst>
          </p:cNvPr>
          <p:cNvCxnSpPr>
            <a:cxnSpLocks/>
          </p:cNvCxnSpPr>
          <p:nvPr/>
        </p:nvCxnSpPr>
        <p:spPr>
          <a:xfrm>
            <a:off x="8532316" y="5313686"/>
            <a:ext cx="16604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Filter with solid fill">
            <a:extLst>
              <a:ext uri="{FF2B5EF4-FFF2-40B4-BE49-F238E27FC236}">
                <a16:creationId xmlns:a16="http://schemas.microsoft.com/office/drawing/2014/main" id="{BA67A1B5-1C93-76FC-8231-D5A10041A8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35833" y="1344312"/>
            <a:ext cx="728641" cy="728641"/>
          </a:xfrm>
          <a:prstGeom prst="rect">
            <a:avLst/>
          </a:prstGeom>
        </p:spPr>
      </p:pic>
      <p:pic>
        <p:nvPicPr>
          <p:cNvPr id="17" name="Graphic 16" descr="Filter with solid fill">
            <a:extLst>
              <a:ext uri="{FF2B5EF4-FFF2-40B4-BE49-F238E27FC236}">
                <a16:creationId xmlns:a16="http://schemas.microsoft.com/office/drawing/2014/main" id="{C03CB6F5-A45F-B775-7874-F791CF4BCF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62727" y="2580563"/>
            <a:ext cx="728641" cy="728641"/>
          </a:xfrm>
          <a:prstGeom prst="rect">
            <a:avLst/>
          </a:prstGeom>
        </p:spPr>
      </p:pic>
      <p:pic>
        <p:nvPicPr>
          <p:cNvPr id="19" name="Graphic 18" descr="Filter with solid fill">
            <a:extLst>
              <a:ext uri="{FF2B5EF4-FFF2-40B4-BE49-F238E27FC236}">
                <a16:creationId xmlns:a16="http://schemas.microsoft.com/office/drawing/2014/main" id="{33C42691-2C67-2DC0-9FA5-93882A4848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69197" y="3992652"/>
            <a:ext cx="728641" cy="728641"/>
          </a:xfrm>
          <a:prstGeom prst="rect">
            <a:avLst/>
          </a:prstGeom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3F5083D3-DCE7-1A5C-51BC-9E03F282A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5732" y="2834948"/>
            <a:ext cx="979810" cy="97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C2AAE901-830E-53D9-09D4-F12B5F31A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5732" y="1002637"/>
            <a:ext cx="979810" cy="97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FF67E22-E2B5-5618-8C4F-D2DB970B74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6512" y="4883496"/>
            <a:ext cx="3185101" cy="91346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7FC4FB2-BCA4-CB6B-0495-2550CD7EB2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6312" y="307076"/>
            <a:ext cx="33655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6370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S Integration - Apono Access Automation">
            <a:extLst>
              <a:ext uri="{FF2B5EF4-FFF2-40B4-BE49-F238E27FC236}">
                <a16:creationId xmlns:a16="http://schemas.microsoft.com/office/drawing/2014/main" id="{B439AA7E-4C52-0533-FB2C-DD8539CC4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205" y="2836200"/>
            <a:ext cx="978561" cy="97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Draw AWS Architecture Diagrams Online">
            <a:extLst>
              <a:ext uri="{FF2B5EF4-FFF2-40B4-BE49-F238E27FC236}">
                <a16:creationId xmlns:a16="http://schemas.microsoft.com/office/drawing/2014/main" id="{772EA849-DF62-3FC5-7253-E5963B2B9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965" y="2836197"/>
            <a:ext cx="978561" cy="97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raw AWS Architecture Diagrams Online">
            <a:extLst>
              <a:ext uri="{FF2B5EF4-FFF2-40B4-BE49-F238E27FC236}">
                <a16:creationId xmlns:a16="http://schemas.microsoft.com/office/drawing/2014/main" id="{A18727F2-A94A-6E7D-B9D5-0BA44D476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1193" y="4789823"/>
            <a:ext cx="978561" cy="97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Stay Connected with Application Integration | Salesforce Trailhead">
            <a:extLst>
              <a:ext uri="{FF2B5EF4-FFF2-40B4-BE49-F238E27FC236}">
                <a16:creationId xmlns:a16="http://schemas.microsoft.com/office/drawing/2014/main" id="{ADAE7428-5B24-A8E3-9A0B-B581EEE2A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17" y="2836197"/>
            <a:ext cx="978561" cy="97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QS Integration - Apono Access Automation">
            <a:extLst>
              <a:ext uri="{FF2B5EF4-FFF2-40B4-BE49-F238E27FC236}">
                <a16:creationId xmlns:a16="http://schemas.microsoft.com/office/drawing/2014/main" id="{D9FF9151-87EC-82CA-73DA-F6770EACE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205" y="4789823"/>
            <a:ext cx="978561" cy="97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raw AWS Architecture Diagrams Online">
            <a:extLst>
              <a:ext uri="{FF2B5EF4-FFF2-40B4-BE49-F238E27FC236}">
                <a16:creationId xmlns:a16="http://schemas.microsoft.com/office/drawing/2014/main" id="{CD88FB5D-E216-4386-55A7-FEDE41025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1193" y="2836198"/>
            <a:ext cx="978561" cy="97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SQS Integration - Apono Access Automation">
            <a:extLst>
              <a:ext uri="{FF2B5EF4-FFF2-40B4-BE49-F238E27FC236}">
                <a16:creationId xmlns:a16="http://schemas.microsoft.com/office/drawing/2014/main" id="{1BC8A660-0FCD-396A-1C55-FE13FD622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205" y="1031212"/>
            <a:ext cx="978561" cy="97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raw AWS Architecture Diagrams Online">
            <a:extLst>
              <a:ext uri="{FF2B5EF4-FFF2-40B4-BE49-F238E27FC236}">
                <a16:creationId xmlns:a16="http://schemas.microsoft.com/office/drawing/2014/main" id="{793E42BB-6416-4CC1-CBD0-9C6604361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1194" y="1031212"/>
            <a:ext cx="978561" cy="97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4661B69-298F-8AC7-BFE2-FF5429B11938}"/>
              </a:ext>
            </a:extLst>
          </p:cNvPr>
          <p:cNvCxnSpPr>
            <a:stCxn id="2" idx="3"/>
            <a:endCxn id="1026" idx="1"/>
          </p:cNvCxnSpPr>
          <p:nvPr/>
        </p:nvCxnSpPr>
        <p:spPr>
          <a:xfrm>
            <a:off x="4921778" y="3325478"/>
            <a:ext cx="1660427" cy="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534E5C5-A80F-B964-5B88-A056DFA4A737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4921778" y="1520493"/>
            <a:ext cx="1660427" cy="18049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E07BC9-A6A5-C3F9-689B-FE69576F6E33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4921778" y="3325478"/>
            <a:ext cx="1660427" cy="19536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3F247D4-9364-868B-320F-F67D3810A5D8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438909" y="3325471"/>
            <a:ext cx="1504308" cy="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520C913-DBDC-18BC-C4A9-E58AEE64DBC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7560766" y="1520493"/>
            <a:ext cx="16604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420A8C3-3C82-2DF4-F602-63D0F7B52DB9}"/>
              </a:ext>
            </a:extLst>
          </p:cNvPr>
          <p:cNvCxnSpPr>
            <a:cxnSpLocks/>
          </p:cNvCxnSpPr>
          <p:nvPr/>
        </p:nvCxnSpPr>
        <p:spPr>
          <a:xfrm>
            <a:off x="7560766" y="3325471"/>
            <a:ext cx="16604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96B5A1-2A36-ACB0-4243-894AEA44DB5C}"/>
              </a:ext>
            </a:extLst>
          </p:cNvPr>
          <p:cNvCxnSpPr>
            <a:cxnSpLocks/>
          </p:cNvCxnSpPr>
          <p:nvPr/>
        </p:nvCxnSpPr>
        <p:spPr>
          <a:xfrm>
            <a:off x="7560766" y="5285111"/>
            <a:ext cx="16604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Graphic 26" descr="Filter with solid fill">
            <a:extLst>
              <a:ext uri="{FF2B5EF4-FFF2-40B4-BE49-F238E27FC236}">
                <a16:creationId xmlns:a16="http://schemas.microsoft.com/office/drawing/2014/main" id="{6877F5AE-C046-B5AB-E5D3-86B7E8AA37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65685" y="3595191"/>
            <a:ext cx="424530" cy="424530"/>
          </a:xfrm>
          <a:prstGeom prst="rect">
            <a:avLst/>
          </a:prstGeom>
        </p:spPr>
      </p:pic>
      <p:pic>
        <p:nvPicPr>
          <p:cNvPr id="29" name="Graphic 28" descr="Filter with solid fill">
            <a:extLst>
              <a:ext uri="{FF2B5EF4-FFF2-40B4-BE49-F238E27FC236}">
                <a16:creationId xmlns:a16="http://schemas.microsoft.com/office/drawing/2014/main" id="{094405D4-8CF4-63F8-9B16-3C85E3FC62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65685" y="3121099"/>
            <a:ext cx="449311" cy="449311"/>
          </a:xfrm>
          <a:prstGeom prst="rect">
            <a:avLst/>
          </a:prstGeom>
        </p:spPr>
      </p:pic>
      <p:pic>
        <p:nvPicPr>
          <p:cNvPr id="30" name="Graphic 29" descr="Filter with solid fill">
            <a:extLst>
              <a:ext uri="{FF2B5EF4-FFF2-40B4-BE49-F238E27FC236}">
                <a16:creationId xmlns:a16="http://schemas.microsoft.com/office/drawing/2014/main" id="{A45721AA-7B5C-F1F1-7982-A9DA33DA0A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57755" y="2701387"/>
            <a:ext cx="407322" cy="407322"/>
          </a:xfrm>
          <a:prstGeom prst="rect">
            <a:avLst/>
          </a:prstGeom>
        </p:spPr>
      </p:pic>
      <p:pic>
        <p:nvPicPr>
          <p:cNvPr id="32" name="Graphic 31" descr="Envelope with solid fill">
            <a:extLst>
              <a:ext uri="{FF2B5EF4-FFF2-40B4-BE49-F238E27FC236}">
                <a16:creationId xmlns:a16="http://schemas.microsoft.com/office/drawing/2014/main" id="{0139A7BF-6B97-7284-BB07-C7B261A87A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53480" y="2921225"/>
            <a:ext cx="424529" cy="424529"/>
          </a:xfrm>
          <a:prstGeom prst="rect">
            <a:avLst/>
          </a:prstGeom>
        </p:spPr>
      </p:pic>
      <p:pic>
        <p:nvPicPr>
          <p:cNvPr id="34" name="Graphic 33" descr="Envelope with solid fill">
            <a:extLst>
              <a:ext uri="{FF2B5EF4-FFF2-40B4-BE49-F238E27FC236}">
                <a16:creationId xmlns:a16="http://schemas.microsoft.com/office/drawing/2014/main" id="{A03AB883-7CD5-06D8-540A-2AE9A95509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8949464">
            <a:off x="5237283" y="2165090"/>
            <a:ext cx="424529" cy="424529"/>
          </a:xfrm>
          <a:prstGeom prst="rect">
            <a:avLst/>
          </a:prstGeom>
        </p:spPr>
      </p:pic>
      <p:pic>
        <p:nvPicPr>
          <p:cNvPr id="35" name="Graphic 34" descr="Envelope with solid fill">
            <a:extLst>
              <a:ext uri="{FF2B5EF4-FFF2-40B4-BE49-F238E27FC236}">
                <a16:creationId xmlns:a16="http://schemas.microsoft.com/office/drawing/2014/main" id="{24B2D46C-BD01-3BA4-B1F6-BBB14300F7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3148944">
            <a:off x="5237283" y="4015209"/>
            <a:ext cx="424529" cy="424529"/>
          </a:xfrm>
          <a:prstGeom prst="rect">
            <a:avLst/>
          </a:prstGeom>
        </p:spPr>
      </p:pic>
      <p:pic>
        <p:nvPicPr>
          <p:cNvPr id="36" name="Graphic 35" descr="Envelope with solid fill">
            <a:extLst>
              <a:ext uri="{FF2B5EF4-FFF2-40B4-BE49-F238E27FC236}">
                <a16:creationId xmlns:a16="http://schemas.microsoft.com/office/drawing/2014/main" id="{04941AF7-6E86-7E17-1B43-8F12BE034D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89239" y="2933320"/>
            <a:ext cx="424529" cy="42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8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162 L 0.09141 0.00162 " pathEditMode="relative" ptsTypes="AA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4 -0.00232 L 0.09297 -0.15648 " pathEditMode="relative" ptsTypes="AA">
                                      <p:cBhvr>
                                        <p:cTn id="1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-0.00162 L 0.06732 -0.00162 " pathEditMode="relative" ptsTypes="AA">
                                      <p:cBhvr>
                                        <p:cTn id="1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4 -0.01459 L 0.09297 0.17731 " pathEditMode="relative" ptsTypes="AA">
                                      <p:cBhvr>
                                        <p:cTn id="1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tay Connected with Application Integration | Salesforce Trailhead">
            <a:extLst>
              <a:ext uri="{FF2B5EF4-FFF2-40B4-BE49-F238E27FC236}">
                <a16:creationId xmlns:a16="http://schemas.microsoft.com/office/drawing/2014/main" id="{69BDA48D-329B-44BA-BAC5-051E467BC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57" y="310243"/>
            <a:ext cx="949976" cy="94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6E33FD-03CF-7771-68BE-F87757DBD520}"/>
              </a:ext>
            </a:extLst>
          </p:cNvPr>
          <p:cNvSpPr txBox="1"/>
          <p:nvPr/>
        </p:nvSpPr>
        <p:spPr>
          <a:xfrm>
            <a:off x="3148693" y="2449284"/>
            <a:ext cx="66811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BR" dirty="0"/>
              <a:t>Email, texto e qualquer tipo de notificação do tipo Push</a:t>
            </a:r>
          </a:p>
          <a:p>
            <a:pPr marL="285750" indent="-285750">
              <a:buFontTx/>
              <a:buChar char="-"/>
            </a:pPr>
            <a:r>
              <a:rPr lang="en-BR" dirty="0"/>
              <a:t>SNS + SQS</a:t>
            </a:r>
          </a:p>
          <a:p>
            <a:pPr marL="285750" indent="-285750">
              <a:buFontTx/>
              <a:buChar char="-"/>
            </a:pPr>
            <a:r>
              <a:rPr lang="en-BR" dirty="0"/>
              <a:t>CloudWatch + SNS</a:t>
            </a:r>
          </a:p>
          <a:p>
            <a:pPr marL="285750" indent="-285750">
              <a:buFontTx/>
              <a:buChar char="-"/>
            </a:pPr>
            <a:r>
              <a:rPr lang="en-BR" dirty="0"/>
              <a:t>Lambda + SNS</a:t>
            </a:r>
          </a:p>
          <a:p>
            <a:pPr marL="285750" indent="-285750">
              <a:buFontTx/>
              <a:buChar char="-"/>
            </a:pP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220900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50222-2241-C98E-E8E3-5033EBA86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55326" y="1823954"/>
            <a:ext cx="1480744" cy="1052428"/>
          </a:xfrm>
        </p:spPr>
        <p:txBody>
          <a:bodyPr/>
          <a:lstStyle/>
          <a:p>
            <a:r>
              <a:rPr lang="en-BR" dirty="0"/>
              <a:t>EKS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2309B0-17F1-E530-D73A-9764E0A57533}"/>
              </a:ext>
            </a:extLst>
          </p:cNvPr>
          <p:cNvSpPr txBox="1"/>
          <p:nvPr/>
        </p:nvSpPr>
        <p:spPr>
          <a:xfrm>
            <a:off x="4383740" y="2876382"/>
            <a:ext cx="2823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Elastic Kubernetes Service</a:t>
            </a:r>
          </a:p>
        </p:txBody>
      </p:sp>
      <p:pic>
        <p:nvPicPr>
          <p:cNvPr id="3074" name="Picture 2" descr="AWS Cloud Resource | EKS">
            <a:extLst>
              <a:ext uri="{FF2B5EF4-FFF2-40B4-BE49-F238E27FC236}">
                <a16:creationId xmlns:a16="http://schemas.microsoft.com/office/drawing/2014/main" id="{3D71DA23-B690-3F56-98DB-A90D58F1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354" y="3579274"/>
            <a:ext cx="982213" cy="94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Kubernetes, uma visão geral">
            <a:extLst>
              <a:ext uri="{FF2B5EF4-FFF2-40B4-BE49-F238E27FC236}">
                <a16:creationId xmlns:a16="http://schemas.microsoft.com/office/drawing/2014/main" id="{4E3843F3-44A8-14C3-A630-F78EA3357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476" y="3429000"/>
            <a:ext cx="1095187" cy="109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48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Kubernetes, uma visão geral">
            <a:extLst>
              <a:ext uri="{FF2B5EF4-FFF2-40B4-BE49-F238E27FC236}">
                <a16:creationId xmlns:a16="http://schemas.microsoft.com/office/drawing/2014/main" id="{4E3843F3-44A8-14C3-A630-F78EA3357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76" y="282388"/>
            <a:ext cx="1095187" cy="109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71A8C0-2FC9-9BCA-A6F1-8B18F46F4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160" y="345607"/>
            <a:ext cx="6461680" cy="616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37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5C3AE1-CC0B-6DA4-EA66-A71033372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918" y="362213"/>
            <a:ext cx="7117976" cy="613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870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50222-2241-C98E-E8E3-5033EBA86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082" y="2326341"/>
            <a:ext cx="2640917" cy="749690"/>
          </a:xfrm>
        </p:spPr>
        <p:txBody>
          <a:bodyPr>
            <a:normAutofit fontScale="90000"/>
          </a:bodyPr>
          <a:lstStyle/>
          <a:p>
            <a:r>
              <a:rPr lang="en-BR" dirty="0"/>
              <a:t>Lambda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4D6B746-EA89-7594-47FD-7BC390C6C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922" y="3335352"/>
            <a:ext cx="893236" cy="89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8496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C4D6B746-EA89-7594-47FD-7BC390C6C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63" y="282870"/>
            <a:ext cx="893236" cy="89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2F5462-B604-6CF1-00D3-F57BE25C9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019" y="312554"/>
            <a:ext cx="6213962" cy="623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063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C4D6B746-EA89-7594-47FD-7BC390C6C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63" y="282870"/>
            <a:ext cx="893236" cy="89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8E0991F-601A-6AE3-0596-D92CDADEB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247" y="1673647"/>
            <a:ext cx="7772400" cy="45519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33EB81-89D9-F829-D35C-E0DEA4687DAF}"/>
              </a:ext>
            </a:extLst>
          </p:cNvPr>
          <p:cNvSpPr txBox="1"/>
          <p:nvPr/>
        </p:nvSpPr>
        <p:spPr>
          <a:xfrm>
            <a:off x="1842247" y="806774"/>
            <a:ext cx="914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Limites</a:t>
            </a:r>
          </a:p>
        </p:txBody>
      </p:sp>
    </p:spTree>
    <p:extLst>
      <p:ext uri="{BB962C8B-B14F-4D97-AF65-F5344CB8AC3E}">
        <p14:creationId xmlns:p14="http://schemas.microsoft.com/office/powerpoint/2010/main" val="2750036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50222-2241-C98E-E8E3-5033EBA86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882529" cy="606742"/>
          </a:xfrm>
        </p:spPr>
        <p:txBody>
          <a:bodyPr>
            <a:normAutofit/>
          </a:bodyPr>
          <a:lstStyle/>
          <a:p>
            <a:r>
              <a:rPr lang="en-BR" sz="3200" dirty="0"/>
              <a:t>Semana 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ED0931-B98E-E3AF-A0EB-FD03308AC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83468"/>
            <a:ext cx="7772400" cy="389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848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C4D6B746-EA89-7594-47FD-7BC390C6C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63" y="282870"/>
            <a:ext cx="893236" cy="89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33EB81-89D9-F829-D35C-E0DEA4687DAF}"/>
              </a:ext>
            </a:extLst>
          </p:cNvPr>
          <p:cNvSpPr txBox="1"/>
          <p:nvPr/>
        </p:nvSpPr>
        <p:spPr>
          <a:xfrm>
            <a:off x="1842247" y="806774"/>
            <a:ext cx="1328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Otimização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447635-C336-3BF1-79F0-1794228B2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098" y="403387"/>
            <a:ext cx="5944488" cy="605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8724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C4D6B746-EA89-7594-47FD-7BC390C6C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63" y="282870"/>
            <a:ext cx="893236" cy="89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33EB81-89D9-F829-D35C-E0DEA4687DAF}"/>
              </a:ext>
            </a:extLst>
          </p:cNvPr>
          <p:cNvSpPr txBox="1"/>
          <p:nvPr/>
        </p:nvSpPr>
        <p:spPr>
          <a:xfrm>
            <a:off x="1842247" y="806774"/>
            <a:ext cx="1328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Otimização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9AD54D-11F1-E143-B290-F4A3A1573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341" y="2783784"/>
            <a:ext cx="7772400" cy="2796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1C21C5-59BD-431E-AB7F-731894164D0A}"/>
              </a:ext>
            </a:extLst>
          </p:cNvPr>
          <p:cNvSpPr txBox="1"/>
          <p:nvPr/>
        </p:nvSpPr>
        <p:spPr>
          <a:xfrm>
            <a:off x="1842247" y="6051226"/>
            <a:ext cx="9099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https://docs.aws.amazon.com/</a:t>
            </a:r>
            <a:r>
              <a:rPr lang="en-US" dirty="0" err="1"/>
              <a:t>pt_br</a:t>
            </a:r>
            <a:r>
              <a:rPr lang="en-US" dirty="0"/>
              <a:t>/lambda/latest/</a:t>
            </a:r>
            <a:r>
              <a:rPr lang="en-US" dirty="0" err="1"/>
              <a:t>operatorguide</a:t>
            </a:r>
            <a:r>
              <a:rPr lang="en-US" dirty="0"/>
              <a:t>/computing-</a:t>
            </a:r>
            <a:r>
              <a:rPr lang="en-US" dirty="0" err="1"/>
              <a:t>power.html</a:t>
            </a:r>
            <a:endParaRPr lang="en-B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8F1E7F-FE64-0127-69EA-26166D0483E3}"/>
              </a:ext>
            </a:extLst>
          </p:cNvPr>
          <p:cNvSpPr txBox="1"/>
          <p:nvPr/>
        </p:nvSpPr>
        <p:spPr>
          <a:xfrm>
            <a:off x="1734114" y="2188931"/>
            <a:ext cx="710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Não controlamos diretamente a CPU dedicada a uma função lambda!</a:t>
            </a:r>
          </a:p>
        </p:txBody>
      </p:sp>
      <p:pic>
        <p:nvPicPr>
          <p:cNvPr id="8" name="Graphic 7" descr="Comment Important with solid fill">
            <a:extLst>
              <a:ext uri="{FF2B5EF4-FFF2-40B4-BE49-F238E27FC236}">
                <a16:creationId xmlns:a16="http://schemas.microsoft.com/office/drawing/2014/main" id="{AA87B121-FF1E-B595-5D93-60ACFDD18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9063" y="1317619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95BD18-6CE6-1B14-040D-D614E890DB44}"/>
              </a:ext>
            </a:extLst>
          </p:cNvPr>
          <p:cNvSpPr txBox="1"/>
          <p:nvPr/>
        </p:nvSpPr>
        <p:spPr>
          <a:xfrm>
            <a:off x="176252" y="2170230"/>
            <a:ext cx="1557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b="1" dirty="0"/>
              <a:t>IMPORTANTE</a:t>
            </a:r>
          </a:p>
        </p:txBody>
      </p:sp>
    </p:spTree>
    <p:extLst>
      <p:ext uri="{BB962C8B-B14F-4D97-AF65-F5344CB8AC3E}">
        <p14:creationId xmlns:p14="http://schemas.microsoft.com/office/powerpoint/2010/main" val="23622344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C4D6B746-EA89-7594-47FD-7BC390C6C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15" y="233781"/>
            <a:ext cx="893236" cy="89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08E1CA-DA6D-C806-9FC8-AEEB497D1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74" y="1709015"/>
            <a:ext cx="7772400" cy="41930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A7CE64-6642-CBC4-A702-614C36978435}"/>
              </a:ext>
            </a:extLst>
          </p:cNvPr>
          <p:cNvSpPr txBox="1"/>
          <p:nvPr/>
        </p:nvSpPr>
        <p:spPr>
          <a:xfrm>
            <a:off x="1196788" y="531128"/>
            <a:ext cx="7637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dirty="0"/>
              <a:t>Lambda: Nome tem uso comum na matemática e é comumente usado com sinônimo de função na computação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7DCE3C-ED1D-B0EF-0DF4-541A729472DF}"/>
              </a:ext>
            </a:extLst>
          </p:cNvPr>
          <p:cNvSpPr txBox="1"/>
          <p:nvPr/>
        </p:nvSpPr>
        <p:spPr>
          <a:xfrm>
            <a:off x="325374" y="6254887"/>
            <a:ext cx="536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plato.stanford.edu</a:t>
            </a:r>
            <a:r>
              <a:rPr lang="en-US" dirty="0"/>
              <a:t>/entries/lambda-calculus/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8621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50222-2241-C98E-E8E3-5033EBA86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1776" y="1998629"/>
            <a:ext cx="1497073" cy="889143"/>
          </a:xfrm>
        </p:spPr>
        <p:txBody>
          <a:bodyPr>
            <a:normAutofit fontScale="90000"/>
          </a:bodyPr>
          <a:lstStyle/>
          <a:p>
            <a:r>
              <a:rPr lang="en-BR" dirty="0"/>
              <a:t>ECS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2309B0-17F1-E530-D73A-9764E0A57533}"/>
              </a:ext>
            </a:extLst>
          </p:cNvPr>
          <p:cNvSpPr txBox="1"/>
          <p:nvPr/>
        </p:nvSpPr>
        <p:spPr>
          <a:xfrm>
            <a:off x="4441836" y="2887772"/>
            <a:ext cx="267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Elastic Container Service</a:t>
            </a:r>
          </a:p>
        </p:txBody>
      </p:sp>
      <p:pic>
        <p:nvPicPr>
          <p:cNvPr id="4" name="Picture 2" descr="Draw AWS Architecture Diagrams Online">
            <a:extLst>
              <a:ext uri="{FF2B5EF4-FFF2-40B4-BE49-F238E27FC236}">
                <a16:creationId xmlns:a16="http://schemas.microsoft.com/office/drawing/2014/main" id="{D00F993A-DEE2-D721-615C-B50AA719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785" y="3649947"/>
            <a:ext cx="947057" cy="94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4730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raw AWS Architecture Diagrams Online">
            <a:extLst>
              <a:ext uri="{FF2B5EF4-FFF2-40B4-BE49-F238E27FC236}">
                <a16:creationId xmlns:a16="http://schemas.microsoft.com/office/drawing/2014/main" id="{D00F993A-DEE2-D721-615C-B50AA719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42" y="269932"/>
            <a:ext cx="947057" cy="94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7D9F630-92B0-032D-58DC-A47D7602F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4885" y="629841"/>
            <a:ext cx="4120243" cy="587148"/>
          </a:xfrm>
        </p:spPr>
        <p:txBody>
          <a:bodyPr>
            <a:normAutofit/>
          </a:bodyPr>
          <a:lstStyle/>
          <a:p>
            <a:r>
              <a:rPr lang="en-BR" sz="3200" dirty="0"/>
              <a:t>O que é um container?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BFDAA8-3419-818D-0E01-F83C13656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864" y="1583870"/>
            <a:ext cx="7559750" cy="446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0796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ED2096-74D5-4843-EC92-B64FC9326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20" y="927847"/>
            <a:ext cx="4432300" cy="457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4D6606-9BBB-6441-D9BE-E715503BD6E0}"/>
              </a:ext>
            </a:extLst>
          </p:cNvPr>
          <p:cNvSpPr txBox="1"/>
          <p:nvPr/>
        </p:nvSpPr>
        <p:spPr>
          <a:xfrm>
            <a:off x="5862917" y="1559860"/>
            <a:ext cx="60108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BR" dirty="0"/>
              <a:t>A imagem docker do app é registrada no ECR: Elastic Container Registry.</a:t>
            </a:r>
          </a:p>
          <a:p>
            <a:pPr marL="285750" indent="-285750">
              <a:buFontTx/>
              <a:buChar char="-"/>
            </a:pPr>
            <a:endParaRPr lang="en-BR" dirty="0"/>
          </a:p>
          <a:p>
            <a:pPr marL="285750" indent="-285750">
              <a:buFontTx/>
              <a:buChar char="-"/>
            </a:pPr>
            <a:r>
              <a:rPr lang="en-BR" dirty="0"/>
              <a:t>O ECS utilizará essa imagem para fazer deploy de tarefas no seu serviço.</a:t>
            </a:r>
          </a:p>
          <a:p>
            <a:pPr marL="285750" indent="-285750">
              <a:buFontTx/>
              <a:buChar char="-"/>
            </a:pPr>
            <a:endParaRPr lang="en-BR" dirty="0"/>
          </a:p>
          <a:p>
            <a:pPr marL="285750" indent="-285750">
              <a:buFontTx/>
              <a:buChar char="-"/>
            </a:pPr>
            <a:r>
              <a:rPr lang="en-BR" dirty="0"/>
              <a:t>Legal guardarmos já alguns nomes como serviço, cluster e tarefa no contexto do ECS.</a:t>
            </a:r>
          </a:p>
        </p:txBody>
      </p:sp>
    </p:spTree>
    <p:extLst>
      <p:ext uri="{BB962C8B-B14F-4D97-AF65-F5344CB8AC3E}">
        <p14:creationId xmlns:p14="http://schemas.microsoft.com/office/powerpoint/2010/main" val="26597167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313FF4-FDDE-6A5A-75A0-E4332FB2E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69" y="912674"/>
            <a:ext cx="10728262" cy="54177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9AA962-C968-32A7-9AAB-6B682DA3F427}"/>
              </a:ext>
            </a:extLst>
          </p:cNvPr>
          <p:cNvSpPr txBox="1"/>
          <p:nvPr/>
        </p:nvSpPr>
        <p:spPr>
          <a:xfrm>
            <a:off x="643467" y="336917"/>
            <a:ext cx="10905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aws.amazon.com</a:t>
            </a:r>
            <a:r>
              <a:rPr lang="en-US" sz="1600" dirty="0"/>
              <a:t>/blogs/architecture/its-adopts-microservices-architecture-for-improved-air-travel-search-engine/</a:t>
            </a:r>
            <a:endParaRPr lang="en-BR" sz="1600" dirty="0"/>
          </a:p>
        </p:txBody>
      </p:sp>
    </p:spTree>
    <p:extLst>
      <p:ext uri="{BB962C8B-B14F-4D97-AF65-F5344CB8AC3E}">
        <p14:creationId xmlns:p14="http://schemas.microsoft.com/office/powerpoint/2010/main" val="27693109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4ADD80-1E1D-F29C-D9BE-90EE95A01135}"/>
              </a:ext>
            </a:extLst>
          </p:cNvPr>
          <p:cNvSpPr txBox="1"/>
          <p:nvPr/>
        </p:nvSpPr>
        <p:spPr>
          <a:xfrm>
            <a:off x="643467" y="787657"/>
            <a:ext cx="1090506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1. Cluster</a:t>
            </a:r>
          </a:p>
          <a:p>
            <a:pPr algn="l"/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Definição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Um cluster é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agrupamento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lógico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recursos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infraestrutura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incluir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EC2 (no modo EC2)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servidores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pela AWS (no modo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Fargate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),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onde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containers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executados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Como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Funciona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Um cluster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agrupa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recursos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executar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tarefas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diretamente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pelo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ECS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várias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EC2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recursos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Fargate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onde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seus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containers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implantados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2. Task Definition</a:t>
            </a:r>
          </a:p>
          <a:p>
            <a:pPr algn="l"/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Definição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Uma task definition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definição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tarefa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)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especificação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conjunto de containers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executado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Ela define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parâmetros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imagem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Docker,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variáveis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ambiente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quantidade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CPU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memória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alocada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além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volumes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políticas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reinício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Como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Funciona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A task definition é o "plano"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containerizada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Quando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você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executa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tarefa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o ECS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definição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tarefa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iniciar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containers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especificados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95384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4ADD80-1E1D-F29C-D9BE-90EE95A01135}"/>
              </a:ext>
            </a:extLst>
          </p:cNvPr>
          <p:cNvSpPr txBox="1"/>
          <p:nvPr/>
        </p:nvSpPr>
        <p:spPr>
          <a:xfrm>
            <a:off x="643467" y="1043151"/>
            <a:ext cx="1090506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3. Task</a:t>
            </a:r>
          </a:p>
          <a:p>
            <a:pPr algn="l"/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Definição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Uma task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tarefa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)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execução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task definition. É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execução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dos containers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conforme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definido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task definition.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Como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Funciona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Quando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você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lança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tarefa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o ECS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task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definição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tarefa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especificada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Essa task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executada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até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concluída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encerrada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manualmente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4. Service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Definição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Um service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)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maneira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executar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manter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número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especificado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tasks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execução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forma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contínua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dentro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um cluster.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Como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Funciona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O ECS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número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desejado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tasks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esteja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sempre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execução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Se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task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falhar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for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encerrada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o ECS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inicia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automaticamente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outra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task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substituí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-la,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8107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2309B0-17F1-E530-D73A-9764E0A57533}"/>
              </a:ext>
            </a:extLst>
          </p:cNvPr>
          <p:cNvSpPr txBox="1"/>
          <p:nvPr/>
        </p:nvSpPr>
        <p:spPr>
          <a:xfrm>
            <a:off x="354891" y="134006"/>
            <a:ext cx="267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Elastic Container Service</a:t>
            </a:r>
          </a:p>
        </p:txBody>
      </p:sp>
      <p:pic>
        <p:nvPicPr>
          <p:cNvPr id="4" name="Picture 2" descr="Draw AWS Architecture Diagrams Online">
            <a:extLst>
              <a:ext uri="{FF2B5EF4-FFF2-40B4-BE49-F238E27FC236}">
                <a16:creationId xmlns:a16="http://schemas.microsoft.com/office/drawing/2014/main" id="{D00F993A-DEE2-D721-615C-B50AA719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313" y="2955471"/>
            <a:ext cx="947057" cy="94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D0C2FB-2E2F-9227-98CB-083AA49C2CB9}"/>
              </a:ext>
            </a:extLst>
          </p:cNvPr>
          <p:cNvSpPr txBox="1"/>
          <p:nvPr/>
        </p:nvSpPr>
        <p:spPr>
          <a:xfrm>
            <a:off x="3797403" y="3244334"/>
            <a:ext cx="1434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Launch Type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A72C67-A9C8-D569-1B30-341DA3BEEAEF}"/>
              </a:ext>
            </a:extLst>
          </p:cNvPr>
          <p:cNvSpPr txBox="1"/>
          <p:nvPr/>
        </p:nvSpPr>
        <p:spPr>
          <a:xfrm>
            <a:off x="6637764" y="4724813"/>
            <a:ext cx="189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dirty="0"/>
              <a:t>EC2 Launch Type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4D68EF-7343-B785-0364-A40EE942A175}"/>
              </a:ext>
            </a:extLst>
          </p:cNvPr>
          <p:cNvSpPr txBox="1"/>
          <p:nvPr/>
        </p:nvSpPr>
        <p:spPr>
          <a:xfrm>
            <a:off x="6470988" y="1763856"/>
            <a:ext cx="3208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dirty="0"/>
              <a:t>Fargate Launch Type: menor gerenciamento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738217-0974-11A1-58CF-865A5F039076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5231898" y="2087022"/>
            <a:ext cx="1239090" cy="1341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00C928-F74B-1C7A-6AE8-7966D7A0B690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231898" y="3429000"/>
            <a:ext cx="1405866" cy="14804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0695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50222-2241-C98E-E8E3-5033EBA86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882529" cy="606742"/>
          </a:xfrm>
        </p:spPr>
        <p:txBody>
          <a:bodyPr>
            <a:normAutofit/>
          </a:bodyPr>
          <a:lstStyle/>
          <a:p>
            <a:r>
              <a:rPr lang="en-BR" sz="3200" dirty="0"/>
              <a:t>Semana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757A5F-CCEC-5C2F-8BAE-0E288091AEC4}"/>
              </a:ext>
            </a:extLst>
          </p:cNvPr>
          <p:cNvSpPr txBox="1"/>
          <p:nvPr/>
        </p:nvSpPr>
        <p:spPr>
          <a:xfrm>
            <a:off x="3276125" y="1582926"/>
            <a:ext cx="563974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BR" dirty="0"/>
              <a:t>API Gateway</a:t>
            </a:r>
          </a:p>
          <a:p>
            <a:pPr marL="285750" indent="-285750">
              <a:buFontTx/>
              <a:buChar char="-"/>
            </a:pPr>
            <a:r>
              <a:rPr lang="en-BR" dirty="0"/>
              <a:t>SQS</a:t>
            </a:r>
          </a:p>
          <a:p>
            <a:pPr marL="285750" indent="-285750">
              <a:buFontTx/>
              <a:buChar char="-"/>
            </a:pPr>
            <a:r>
              <a:rPr lang="en-BR" dirty="0"/>
              <a:t>Cache</a:t>
            </a:r>
          </a:p>
          <a:p>
            <a:pPr marL="285750" indent="-285750">
              <a:buFontTx/>
              <a:buChar char="-"/>
            </a:pPr>
            <a:r>
              <a:rPr lang="en-BR" dirty="0"/>
              <a:t>Design para microsserviços</a:t>
            </a:r>
          </a:p>
          <a:p>
            <a:pPr marL="285750" indent="-285750">
              <a:buFontTx/>
              <a:buChar char="-"/>
            </a:pPr>
            <a:r>
              <a:rPr lang="en-BR" dirty="0"/>
              <a:t>Scaling horizontal vs vertical</a:t>
            </a:r>
          </a:p>
          <a:p>
            <a:pPr marL="285750" indent="-285750">
              <a:buFontTx/>
              <a:buChar char="-"/>
            </a:pPr>
            <a:r>
              <a:rPr lang="en-BR" dirty="0"/>
              <a:t>Aceleradores de borda</a:t>
            </a:r>
          </a:p>
          <a:p>
            <a:pPr marL="285750" indent="-285750">
              <a:buFontTx/>
              <a:buChar char="-"/>
            </a:pPr>
            <a:r>
              <a:rPr lang="en-BR" dirty="0"/>
              <a:t>Migrar aplicações para containers</a:t>
            </a:r>
          </a:p>
          <a:p>
            <a:pPr marL="285750" indent="-285750">
              <a:buFontTx/>
              <a:buChar char="-"/>
            </a:pPr>
            <a:r>
              <a:rPr lang="en-BR" dirty="0"/>
              <a:t>Balanceamento de carga (ELB)</a:t>
            </a:r>
          </a:p>
          <a:p>
            <a:pPr marL="285750" indent="-285750">
              <a:buFontTx/>
              <a:buChar char="-"/>
            </a:pPr>
            <a:r>
              <a:rPr lang="en-BR" dirty="0"/>
              <a:t>Serverless</a:t>
            </a:r>
          </a:p>
          <a:p>
            <a:pPr marL="285750" indent="-285750">
              <a:buFontTx/>
              <a:buChar char="-"/>
            </a:pPr>
            <a:r>
              <a:rPr lang="en-BR" dirty="0"/>
              <a:t>Orquestração de Containers (ECS e EKS)</a:t>
            </a:r>
          </a:p>
          <a:p>
            <a:pPr marL="285750" indent="-285750">
              <a:buFontTx/>
              <a:buChar char="-"/>
            </a:pPr>
            <a:r>
              <a:rPr lang="en-BR" dirty="0"/>
              <a:t>Réplicas de leitura</a:t>
            </a:r>
          </a:p>
          <a:p>
            <a:pPr marL="285750" indent="-285750">
              <a:buFontTx/>
              <a:buChar char="-"/>
            </a:pPr>
            <a:r>
              <a:rPr lang="en-BR" dirty="0"/>
              <a:t>Orquestração de fluxos de trabalho (Step Functions)</a:t>
            </a:r>
          </a:p>
        </p:txBody>
      </p:sp>
    </p:spTree>
    <p:extLst>
      <p:ext uri="{BB962C8B-B14F-4D97-AF65-F5344CB8AC3E}">
        <p14:creationId xmlns:p14="http://schemas.microsoft.com/office/powerpoint/2010/main" val="19275041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50222-2241-C98E-E8E3-5033EBA86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6745" y="2530928"/>
            <a:ext cx="4538510" cy="555172"/>
          </a:xfrm>
        </p:spPr>
        <p:txBody>
          <a:bodyPr>
            <a:normAutofit fontScale="90000"/>
          </a:bodyPr>
          <a:lstStyle/>
          <a:p>
            <a:r>
              <a:rPr lang="en-BR" sz="4000" dirty="0"/>
              <a:t>AWS Step Functions</a:t>
            </a:r>
          </a:p>
        </p:txBody>
      </p:sp>
      <p:pic>
        <p:nvPicPr>
          <p:cNvPr id="24578" name="Picture 2" descr="AWS Step Functions — the Swiss Army knife of ML and beyond">
            <a:extLst>
              <a:ext uri="{FF2B5EF4-FFF2-40B4-BE49-F238E27FC236}">
                <a16:creationId xmlns:a16="http://schemas.microsoft.com/office/drawing/2014/main" id="{87D63FF8-0970-0370-E6E5-8DD0FC65F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582" y="3351440"/>
            <a:ext cx="1134836" cy="113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0050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50222-2241-C98E-E8E3-5033EBA86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698" y="191140"/>
            <a:ext cx="4538510" cy="555172"/>
          </a:xfrm>
        </p:spPr>
        <p:txBody>
          <a:bodyPr>
            <a:normAutofit fontScale="90000"/>
          </a:bodyPr>
          <a:lstStyle/>
          <a:p>
            <a:r>
              <a:rPr lang="en-BR" sz="4000" dirty="0"/>
              <a:t>AWS Step Functions</a:t>
            </a:r>
          </a:p>
        </p:txBody>
      </p:sp>
      <p:pic>
        <p:nvPicPr>
          <p:cNvPr id="24578" name="Picture 2" descr="AWS Step Functions — the Swiss Army knife of ML and beyond">
            <a:extLst>
              <a:ext uri="{FF2B5EF4-FFF2-40B4-BE49-F238E27FC236}">
                <a16:creationId xmlns:a16="http://schemas.microsoft.com/office/drawing/2014/main" id="{87D63FF8-0970-0370-E6E5-8DD0FC65F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76" y="2294164"/>
            <a:ext cx="1134836" cy="113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A9BF6C9-80CB-F2A1-7C25-1391CE4C11AF}"/>
              </a:ext>
            </a:extLst>
          </p:cNvPr>
          <p:cNvSpPr/>
          <p:nvPr/>
        </p:nvSpPr>
        <p:spPr>
          <a:xfrm>
            <a:off x="3003176" y="3845860"/>
            <a:ext cx="5782235" cy="14253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Palavra-chave: Orquestração</a:t>
            </a:r>
          </a:p>
        </p:txBody>
      </p:sp>
    </p:spTree>
    <p:extLst>
      <p:ext uri="{BB962C8B-B14F-4D97-AF65-F5344CB8AC3E}">
        <p14:creationId xmlns:p14="http://schemas.microsoft.com/office/powerpoint/2010/main" val="12312162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AWS Step Functions — the Swiss Army knife of ML and beyond">
            <a:extLst>
              <a:ext uri="{FF2B5EF4-FFF2-40B4-BE49-F238E27FC236}">
                <a16:creationId xmlns:a16="http://schemas.microsoft.com/office/drawing/2014/main" id="{87D63FF8-0970-0370-E6E5-8DD0FC65F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86" y="261257"/>
            <a:ext cx="908957" cy="908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7F5210-B96A-4AD7-5751-EFFE48B39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528" y="1036864"/>
            <a:ext cx="9036959" cy="478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928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AWS Step Functions — the Swiss Army knife of ML and beyond">
            <a:extLst>
              <a:ext uri="{FF2B5EF4-FFF2-40B4-BE49-F238E27FC236}">
                <a16:creationId xmlns:a16="http://schemas.microsoft.com/office/drawing/2014/main" id="{87D63FF8-0970-0370-E6E5-8DD0FC65F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86" y="261257"/>
            <a:ext cx="908957" cy="908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955CDAB-D387-8E79-FED7-07FCF5488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14" y="1170214"/>
            <a:ext cx="8915400" cy="48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2222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50222-2241-C98E-E8E3-5033EBA86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504" y="1947253"/>
            <a:ext cx="1990073" cy="983031"/>
          </a:xfrm>
        </p:spPr>
        <p:txBody>
          <a:bodyPr/>
          <a:lstStyle/>
          <a:p>
            <a:r>
              <a:rPr lang="en-BR" dirty="0"/>
              <a:t>RDS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F12D9B-206A-9F7D-FCFC-295311251E99}"/>
              </a:ext>
            </a:extLst>
          </p:cNvPr>
          <p:cNvSpPr txBox="1"/>
          <p:nvPr/>
        </p:nvSpPr>
        <p:spPr>
          <a:xfrm>
            <a:off x="4432846" y="2778416"/>
            <a:ext cx="2970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dirty="0"/>
              <a:t>Relational Database Service</a:t>
            </a:r>
          </a:p>
        </p:txBody>
      </p:sp>
      <p:pic>
        <p:nvPicPr>
          <p:cNvPr id="4098" name="Picture 2" descr="AWS Database Icons Explained | Gliffy by Perforce">
            <a:extLst>
              <a:ext uri="{FF2B5EF4-FFF2-40B4-BE49-F238E27FC236}">
                <a16:creationId xmlns:a16="http://schemas.microsoft.com/office/drawing/2014/main" id="{6006ABBB-9DF6-B7AC-42E7-F29BCA05B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08" y="3429000"/>
            <a:ext cx="1190863" cy="109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6047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F12D9B-206A-9F7D-FCFC-295311251E99}"/>
              </a:ext>
            </a:extLst>
          </p:cNvPr>
          <p:cNvSpPr txBox="1"/>
          <p:nvPr/>
        </p:nvSpPr>
        <p:spPr>
          <a:xfrm>
            <a:off x="4907056" y="1071225"/>
            <a:ext cx="2951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2400" b="1" dirty="0"/>
              <a:t>Engines suportadas</a:t>
            </a:r>
          </a:p>
        </p:txBody>
      </p:sp>
      <p:pic>
        <p:nvPicPr>
          <p:cNvPr id="4098" name="Picture 2" descr="AWS Database Icons Explained | Gliffy by Perforce">
            <a:extLst>
              <a:ext uri="{FF2B5EF4-FFF2-40B4-BE49-F238E27FC236}">
                <a16:creationId xmlns:a16="http://schemas.microsoft.com/office/drawing/2014/main" id="{6006ABBB-9DF6-B7AC-42E7-F29BCA05B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471" y="658164"/>
            <a:ext cx="1019855" cy="94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055C9A-29CA-BA55-98D7-B9290B40B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1588" y="2675572"/>
            <a:ext cx="23241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3978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WS Database Icons Explained | Gliffy by Perforce">
            <a:extLst>
              <a:ext uri="{FF2B5EF4-FFF2-40B4-BE49-F238E27FC236}">
                <a16:creationId xmlns:a16="http://schemas.microsoft.com/office/drawing/2014/main" id="{6006ABBB-9DF6-B7AC-42E7-F29BCA05B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97" y="376518"/>
            <a:ext cx="966037" cy="89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60A68B-63BC-16DA-0B8B-431CF978F91D}"/>
              </a:ext>
            </a:extLst>
          </p:cNvPr>
          <p:cNvSpPr txBox="1"/>
          <p:nvPr/>
        </p:nvSpPr>
        <p:spPr>
          <a:xfrm>
            <a:off x="4944595" y="376518"/>
            <a:ext cx="2114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2400" b="1" dirty="0"/>
              <a:t>Read Réplica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6371B5-ED58-EEAE-2C6A-A6CA3F48A549}"/>
              </a:ext>
            </a:extLst>
          </p:cNvPr>
          <p:cNvSpPr txBox="1"/>
          <p:nvPr/>
        </p:nvSpPr>
        <p:spPr>
          <a:xfrm>
            <a:off x="4701385" y="838183"/>
            <a:ext cx="2451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Replicação assíncrona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6C986C-1D7F-C110-09A1-CF3955584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556" y="1207515"/>
            <a:ext cx="59563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319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WS Database Icons Explained | Gliffy by Perforce">
            <a:extLst>
              <a:ext uri="{FF2B5EF4-FFF2-40B4-BE49-F238E27FC236}">
                <a16:creationId xmlns:a16="http://schemas.microsoft.com/office/drawing/2014/main" id="{6006ABBB-9DF6-B7AC-42E7-F29BCA05B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97" y="376518"/>
            <a:ext cx="966037" cy="89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0CA2BB-4223-9A2E-202E-FE256DEF28B2}"/>
              </a:ext>
            </a:extLst>
          </p:cNvPr>
          <p:cNvSpPr txBox="1"/>
          <p:nvPr/>
        </p:nvSpPr>
        <p:spPr>
          <a:xfrm>
            <a:off x="5393531" y="376518"/>
            <a:ext cx="1404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2400" b="1" dirty="0"/>
              <a:t>Multi-AZ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3921C7-7DF2-C529-1EDA-97319B604558}"/>
              </a:ext>
            </a:extLst>
          </p:cNvPr>
          <p:cNvSpPr txBox="1"/>
          <p:nvPr/>
        </p:nvSpPr>
        <p:spPr>
          <a:xfrm>
            <a:off x="4987876" y="838183"/>
            <a:ext cx="2216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Replicação síncrona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4617C3-0752-0606-D9C4-B92C4ED26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600" y="1669180"/>
            <a:ext cx="74168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203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WS Database Icons Explained | Gliffy by Perforce">
            <a:extLst>
              <a:ext uri="{FF2B5EF4-FFF2-40B4-BE49-F238E27FC236}">
                <a16:creationId xmlns:a16="http://schemas.microsoft.com/office/drawing/2014/main" id="{6006ABBB-9DF6-B7AC-42E7-F29BCA05B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97" y="376518"/>
            <a:ext cx="966037" cy="89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60A68B-63BC-16DA-0B8B-431CF978F91D}"/>
              </a:ext>
            </a:extLst>
          </p:cNvPr>
          <p:cNvSpPr txBox="1"/>
          <p:nvPr/>
        </p:nvSpPr>
        <p:spPr>
          <a:xfrm>
            <a:off x="3957601" y="2471126"/>
            <a:ext cx="2114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2400" b="1" dirty="0"/>
              <a:t>Read Réplica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0CA2BB-4223-9A2E-202E-FE256DEF28B2}"/>
              </a:ext>
            </a:extLst>
          </p:cNvPr>
          <p:cNvSpPr txBox="1"/>
          <p:nvPr/>
        </p:nvSpPr>
        <p:spPr>
          <a:xfrm>
            <a:off x="7639012" y="2471123"/>
            <a:ext cx="1404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2400" b="1" dirty="0"/>
              <a:t>Multi-AZ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3921C7-7DF2-C529-1EDA-97319B604558}"/>
              </a:ext>
            </a:extLst>
          </p:cNvPr>
          <p:cNvSpPr txBox="1"/>
          <p:nvPr/>
        </p:nvSpPr>
        <p:spPr>
          <a:xfrm>
            <a:off x="7555020" y="2932788"/>
            <a:ext cx="2216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Replicação síncrona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6371B5-ED58-EEAE-2C6A-A6CA3F48A549}"/>
              </a:ext>
            </a:extLst>
          </p:cNvPr>
          <p:cNvSpPr txBox="1"/>
          <p:nvPr/>
        </p:nvSpPr>
        <p:spPr>
          <a:xfrm>
            <a:off x="3428964" y="2932788"/>
            <a:ext cx="2451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Replicação assíncrona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020561-4811-97C4-E6C0-189A9C00E2C8}"/>
              </a:ext>
            </a:extLst>
          </p:cNvPr>
          <p:cNvSpPr txBox="1"/>
          <p:nvPr/>
        </p:nvSpPr>
        <p:spPr>
          <a:xfrm>
            <a:off x="6600788" y="2471124"/>
            <a:ext cx="733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2400" b="1" dirty="0"/>
              <a:t>vs</a:t>
            </a:r>
          </a:p>
        </p:txBody>
      </p:sp>
      <p:pic>
        <p:nvPicPr>
          <p:cNvPr id="4" name="Graphic 3" descr="Comment Important with solid fill">
            <a:extLst>
              <a:ext uri="{FF2B5EF4-FFF2-40B4-BE49-F238E27FC236}">
                <a16:creationId xmlns:a16="http://schemas.microsoft.com/office/drawing/2014/main" id="{C8687AAD-ACA2-90EC-02A6-DB67239F1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2208" y="2380130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D9F672-CAF2-EA36-699C-A8D0DE69F451}"/>
              </a:ext>
            </a:extLst>
          </p:cNvPr>
          <p:cNvSpPr txBox="1"/>
          <p:nvPr/>
        </p:nvSpPr>
        <p:spPr>
          <a:xfrm>
            <a:off x="319397" y="3232741"/>
            <a:ext cx="1557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b="1" dirty="0"/>
              <a:t>IMPORTANTE</a:t>
            </a:r>
          </a:p>
        </p:txBody>
      </p:sp>
    </p:spTree>
    <p:extLst>
      <p:ext uri="{BB962C8B-B14F-4D97-AF65-F5344CB8AC3E}">
        <p14:creationId xmlns:p14="http://schemas.microsoft.com/office/powerpoint/2010/main" val="17006508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WS Database Icons Explained | Gliffy by Perforce">
            <a:extLst>
              <a:ext uri="{FF2B5EF4-FFF2-40B4-BE49-F238E27FC236}">
                <a16:creationId xmlns:a16="http://schemas.microsoft.com/office/drawing/2014/main" id="{6006ABBB-9DF6-B7AC-42E7-F29BCA05B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56" y="430307"/>
            <a:ext cx="980597" cy="90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0BC5C8-D356-31F7-5812-C2935D5D0FE1}"/>
              </a:ext>
            </a:extLst>
          </p:cNvPr>
          <p:cNvSpPr txBox="1"/>
          <p:nvPr/>
        </p:nvSpPr>
        <p:spPr>
          <a:xfrm>
            <a:off x="1364853" y="2789855"/>
            <a:ext cx="94622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BR" dirty="0"/>
              <a:t>Quais as vantagens de utilizar o RDS? Podemos pensar em uma das ideias centrais da computação em nuvem que é reduzir a carga de gerenciamento da infraestrutura de algum serviço. Vamos pensar num cenário on-premise em que eu precisaria disponibilizar uma máquina para hospedar um banco de dados. O trabalho e custo com gerenciamento certamente é bem maior. Isso não quer dizer que uma solução é melhor que a outra, apenas que algumas situações podem demandar um serviço gerenciado ou não e cada contexto terá seus prós e contras.</a:t>
            </a:r>
          </a:p>
          <a:p>
            <a:pPr marL="285750" indent="-285750">
              <a:buFontTx/>
              <a:buChar char="-"/>
            </a:pP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590792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50222-2241-C98E-E8E3-5033EBA86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3112" y="3102428"/>
            <a:ext cx="4525775" cy="653143"/>
          </a:xfrm>
        </p:spPr>
        <p:txBody>
          <a:bodyPr>
            <a:normAutofit/>
          </a:bodyPr>
          <a:lstStyle/>
          <a:p>
            <a:r>
              <a:rPr lang="en-BR" sz="4000" dirty="0"/>
              <a:t>API Gateway</a:t>
            </a:r>
          </a:p>
        </p:txBody>
      </p:sp>
      <p:pic>
        <p:nvPicPr>
          <p:cNvPr id="32770" name="Picture 2" descr="AWS API Gateway | Pulumi Registry">
            <a:extLst>
              <a:ext uri="{FF2B5EF4-FFF2-40B4-BE49-F238E27FC236}">
                <a16:creationId xmlns:a16="http://schemas.microsoft.com/office/drawing/2014/main" id="{66D17FBA-F056-35BB-4BBB-5AEE0A660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18" y="2775490"/>
            <a:ext cx="1078588" cy="107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582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15D6F8-C63D-9F42-115A-964683721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938" y="766482"/>
            <a:ext cx="4046214" cy="53250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3C5A19-6EC6-B2C0-304C-25593D07E0B3}"/>
              </a:ext>
            </a:extLst>
          </p:cNvPr>
          <p:cNvSpPr txBox="1"/>
          <p:nvPr/>
        </p:nvSpPr>
        <p:spPr>
          <a:xfrm>
            <a:off x="6096000" y="1384174"/>
            <a:ext cx="532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- “Everything in software architecture is a trade-off”</a:t>
            </a:r>
          </a:p>
        </p:txBody>
      </p:sp>
    </p:spTree>
    <p:extLst>
      <p:ext uri="{BB962C8B-B14F-4D97-AF65-F5344CB8AC3E}">
        <p14:creationId xmlns:p14="http://schemas.microsoft.com/office/powerpoint/2010/main" val="5940650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50222-2241-C98E-E8E3-5033EBA86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4287" y="2014537"/>
            <a:ext cx="3962401" cy="777690"/>
          </a:xfrm>
        </p:spPr>
        <p:txBody>
          <a:bodyPr>
            <a:normAutofit fontScale="90000"/>
          </a:bodyPr>
          <a:lstStyle/>
          <a:p>
            <a:r>
              <a:rPr lang="en-BR" dirty="0"/>
              <a:t>ElastiCache</a:t>
            </a:r>
          </a:p>
        </p:txBody>
      </p:sp>
      <p:pic>
        <p:nvPicPr>
          <p:cNvPr id="5122" name="Picture 2" descr="Draw AWS Architecture Diagrams Online">
            <a:extLst>
              <a:ext uri="{FF2B5EF4-FFF2-40B4-BE49-F238E27FC236}">
                <a16:creationId xmlns:a16="http://schemas.microsoft.com/office/drawing/2014/main" id="{30F10B13-9144-CEA8-4F4F-AB6C8517E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788" y="2989450"/>
            <a:ext cx="1181099" cy="118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8018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50222-2241-C98E-E8E3-5033EBA86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35184" y="3102428"/>
            <a:ext cx="3697401" cy="1262657"/>
          </a:xfrm>
        </p:spPr>
        <p:txBody>
          <a:bodyPr>
            <a:normAutofit/>
          </a:bodyPr>
          <a:lstStyle/>
          <a:p>
            <a:r>
              <a:rPr lang="en-BR" sz="4200" dirty="0"/>
              <a:t>1- Redis</a:t>
            </a:r>
            <a:br>
              <a:rPr lang="en-BR" sz="4200" dirty="0"/>
            </a:br>
            <a:r>
              <a:rPr lang="en-BR" sz="4200" dirty="0"/>
              <a:t>2- MemCached</a:t>
            </a:r>
          </a:p>
        </p:txBody>
      </p:sp>
      <p:pic>
        <p:nvPicPr>
          <p:cNvPr id="5122" name="Picture 2" descr="Draw AWS Architecture Diagrams Online">
            <a:extLst>
              <a:ext uri="{FF2B5EF4-FFF2-40B4-BE49-F238E27FC236}">
                <a16:creationId xmlns:a16="http://schemas.microsoft.com/office/drawing/2014/main" id="{30F10B13-9144-CEA8-4F4F-AB6C8517E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445" y="1665474"/>
            <a:ext cx="1181099" cy="118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28627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50222-2241-C98E-E8E3-5033EBA86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8263" y="554105"/>
            <a:ext cx="1618399" cy="595322"/>
          </a:xfrm>
        </p:spPr>
        <p:txBody>
          <a:bodyPr>
            <a:normAutofit/>
          </a:bodyPr>
          <a:lstStyle/>
          <a:p>
            <a:r>
              <a:rPr lang="en-BR" sz="3200" dirty="0"/>
              <a:t>1- Redis</a:t>
            </a:r>
          </a:p>
        </p:txBody>
      </p:sp>
      <p:pic>
        <p:nvPicPr>
          <p:cNvPr id="5122" name="Picture 2" descr="Draw AWS Architecture Diagrams Online">
            <a:extLst>
              <a:ext uri="{FF2B5EF4-FFF2-40B4-BE49-F238E27FC236}">
                <a16:creationId xmlns:a16="http://schemas.microsoft.com/office/drawing/2014/main" id="{30F10B13-9144-CEA8-4F4F-AB6C8517E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45" y="261217"/>
            <a:ext cx="1181099" cy="118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501E80-02D4-4CF6-30BE-2FBE32A29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388" y="398556"/>
            <a:ext cx="6562165" cy="606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116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50222-2241-C98E-E8E3-5033EBA86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8263" y="554105"/>
            <a:ext cx="1618399" cy="595322"/>
          </a:xfrm>
        </p:spPr>
        <p:txBody>
          <a:bodyPr>
            <a:normAutofit/>
          </a:bodyPr>
          <a:lstStyle/>
          <a:p>
            <a:r>
              <a:rPr lang="en-BR" sz="3200" dirty="0"/>
              <a:t>1- Redis</a:t>
            </a:r>
          </a:p>
        </p:txBody>
      </p:sp>
      <p:pic>
        <p:nvPicPr>
          <p:cNvPr id="5122" name="Picture 2" descr="Draw AWS Architecture Diagrams Online">
            <a:extLst>
              <a:ext uri="{FF2B5EF4-FFF2-40B4-BE49-F238E27FC236}">
                <a16:creationId xmlns:a16="http://schemas.microsoft.com/office/drawing/2014/main" id="{30F10B13-9144-CEA8-4F4F-AB6C8517E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45" y="261217"/>
            <a:ext cx="1181099" cy="118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9B0B4F-107F-9A65-A2F1-148C3049DBA8}"/>
              </a:ext>
            </a:extLst>
          </p:cNvPr>
          <p:cNvSpPr txBox="1"/>
          <p:nvPr/>
        </p:nvSpPr>
        <p:spPr>
          <a:xfrm>
            <a:off x="2088813" y="1640542"/>
            <a:ext cx="801437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BR" dirty="0"/>
              <a:t>TTL: Time to Live -&gt; tempo até “limpar” algumas chaves de entrada no cache</a:t>
            </a:r>
          </a:p>
          <a:p>
            <a:pPr marL="285750" indent="-285750">
              <a:buFontTx/>
              <a:buChar char="-"/>
            </a:pPr>
            <a:r>
              <a:rPr lang="en-BR" dirty="0"/>
              <a:t>Podemos pensar no Redis como um pouco mais robusto que o MemCached</a:t>
            </a:r>
          </a:p>
          <a:p>
            <a:pPr marL="285750" indent="-285750">
              <a:buFontTx/>
              <a:buChar char="-"/>
            </a:pPr>
            <a:r>
              <a:rPr lang="en-BR" dirty="0"/>
              <a:t>Redis tem suporte a Backups</a:t>
            </a:r>
          </a:p>
          <a:p>
            <a:pPr marL="285750" indent="-285750">
              <a:buFontTx/>
              <a:buChar char="-"/>
            </a:pPr>
            <a:r>
              <a:rPr lang="en-BR" dirty="0"/>
              <a:t>Pode ser utilizado em Cluster (grupo)</a:t>
            </a:r>
          </a:p>
          <a:p>
            <a:pPr marL="285750" indent="-285750">
              <a:buFontTx/>
              <a:buChar char="-"/>
            </a:pPr>
            <a:endParaRPr lang="en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04B76-2E4A-572E-E651-FFB790512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3390507"/>
            <a:ext cx="7772400" cy="289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938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50222-2241-C98E-E8E3-5033EBA86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6644" y="587722"/>
            <a:ext cx="3154750" cy="528087"/>
          </a:xfrm>
        </p:spPr>
        <p:txBody>
          <a:bodyPr>
            <a:normAutofit fontScale="90000"/>
          </a:bodyPr>
          <a:lstStyle/>
          <a:p>
            <a:r>
              <a:rPr lang="en-BR" sz="3200" dirty="0"/>
              <a:t>2- MemCached</a:t>
            </a:r>
          </a:p>
        </p:txBody>
      </p:sp>
      <p:pic>
        <p:nvPicPr>
          <p:cNvPr id="5122" name="Picture 2" descr="Draw AWS Architecture Diagrams Online">
            <a:extLst>
              <a:ext uri="{FF2B5EF4-FFF2-40B4-BE49-F238E27FC236}">
                <a16:creationId xmlns:a16="http://schemas.microsoft.com/office/drawing/2014/main" id="{30F10B13-9144-CEA8-4F4F-AB6C8517E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45" y="261217"/>
            <a:ext cx="1181099" cy="118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3BB754-7B54-6757-FD67-72C518E0F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394" y="188259"/>
            <a:ext cx="6914222" cy="648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815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50222-2241-C98E-E8E3-5033EBA86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6644" y="587722"/>
            <a:ext cx="3154750" cy="528087"/>
          </a:xfrm>
        </p:spPr>
        <p:txBody>
          <a:bodyPr>
            <a:normAutofit fontScale="90000"/>
          </a:bodyPr>
          <a:lstStyle/>
          <a:p>
            <a:r>
              <a:rPr lang="en-BR" sz="3200" dirty="0"/>
              <a:t>2- MemCached</a:t>
            </a:r>
          </a:p>
        </p:txBody>
      </p:sp>
      <p:pic>
        <p:nvPicPr>
          <p:cNvPr id="5122" name="Picture 2" descr="Draw AWS Architecture Diagrams Online">
            <a:extLst>
              <a:ext uri="{FF2B5EF4-FFF2-40B4-BE49-F238E27FC236}">
                <a16:creationId xmlns:a16="http://schemas.microsoft.com/office/drawing/2014/main" id="{30F10B13-9144-CEA8-4F4F-AB6C8517E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45" y="261217"/>
            <a:ext cx="1181099" cy="118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DE0B7D-826F-49EB-17AA-A947321AB3FC}"/>
              </a:ext>
            </a:extLst>
          </p:cNvPr>
          <p:cNvSpPr txBox="1"/>
          <p:nvPr/>
        </p:nvSpPr>
        <p:spPr>
          <a:xfrm>
            <a:off x="2312894" y="3244334"/>
            <a:ext cx="7963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- Um cache mais simples, com o foco em ser apenas um cache básico mesmo</a:t>
            </a:r>
          </a:p>
        </p:txBody>
      </p:sp>
    </p:spTree>
    <p:extLst>
      <p:ext uri="{BB962C8B-B14F-4D97-AF65-F5344CB8AC3E}">
        <p14:creationId xmlns:p14="http://schemas.microsoft.com/office/powerpoint/2010/main" val="32946061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raw AWS Architecture Diagrams Online">
            <a:extLst>
              <a:ext uri="{FF2B5EF4-FFF2-40B4-BE49-F238E27FC236}">
                <a16:creationId xmlns:a16="http://schemas.microsoft.com/office/drawing/2014/main" id="{30F10B13-9144-CEA8-4F4F-AB6C8517E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94" y="205909"/>
            <a:ext cx="1181099" cy="118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830D16-F491-84F9-5706-32A770A90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013209"/>
            <a:ext cx="7772400" cy="5019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9893AF-B3D8-B7B1-09EF-6271B24CF465}"/>
              </a:ext>
            </a:extLst>
          </p:cNvPr>
          <p:cNvSpPr txBox="1"/>
          <p:nvPr/>
        </p:nvSpPr>
        <p:spPr>
          <a:xfrm>
            <a:off x="4612341" y="455619"/>
            <a:ext cx="224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Estratégias de cache</a:t>
            </a:r>
          </a:p>
        </p:txBody>
      </p:sp>
    </p:spTree>
    <p:extLst>
      <p:ext uri="{BB962C8B-B14F-4D97-AF65-F5344CB8AC3E}">
        <p14:creationId xmlns:p14="http://schemas.microsoft.com/office/powerpoint/2010/main" val="33037979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raw AWS Architecture Diagrams Online">
            <a:extLst>
              <a:ext uri="{FF2B5EF4-FFF2-40B4-BE49-F238E27FC236}">
                <a16:creationId xmlns:a16="http://schemas.microsoft.com/office/drawing/2014/main" id="{30F10B13-9144-CEA8-4F4F-AB6C8517E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94" y="205909"/>
            <a:ext cx="1181099" cy="118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9893AF-B3D8-B7B1-09EF-6271B24CF465}"/>
              </a:ext>
            </a:extLst>
          </p:cNvPr>
          <p:cNvSpPr txBox="1"/>
          <p:nvPr/>
        </p:nvSpPr>
        <p:spPr>
          <a:xfrm>
            <a:off x="4612341" y="455619"/>
            <a:ext cx="224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Estratégias de cache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B6B0B8-5219-E3E3-681E-C87A2EE2C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741" y="1387008"/>
            <a:ext cx="7772400" cy="431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94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raw AWS Architecture Diagrams Online">
            <a:extLst>
              <a:ext uri="{FF2B5EF4-FFF2-40B4-BE49-F238E27FC236}">
                <a16:creationId xmlns:a16="http://schemas.microsoft.com/office/drawing/2014/main" id="{30F10B13-9144-CEA8-4F4F-AB6C8517E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94" y="205909"/>
            <a:ext cx="1181099" cy="118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9893AF-B3D8-B7B1-09EF-6271B24CF465}"/>
              </a:ext>
            </a:extLst>
          </p:cNvPr>
          <p:cNvSpPr txBox="1"/>
          <p:nvPr/>
        </p:nvSpPr>
        <p:spPr>
          <a:xfrm>
            <a:off x="4612341" y="455619"/>
            <a:ext cx="224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Estratégias de cache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586A29-7A67-4C35-1347-E61D11F24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343549"/>
            <a:ext cx="7772400" cy="2412947"/>
          </a:xfrm>
          <a:prstGeom prst="rect">
            <a:avLst/>
          </a:prstGeom>
        </p:spPr>
      </p:pic>
      <p:pic>
        <p:nvPicPr>
          <p:cNvPr id="4" name="Graphic 3" descr="Comment Important with solid fill">
            <a:extLst>
              <a:ext uri="{FF2B5EF4-FFF2-40B4-BE49-F238E27FC236}">
                <a16:creationId xmlns:a16="http://schemas.microsoft.com/office/drawing/2014/main" id="{52B9C068-6E1E-848B-CAFC-1E34AAD082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208" y="2380130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9110D1-236A-5CE5-1917-EC0768A85137}"/>
              </a:ext>
            </a:extLst>
          </p:cNvPr>
          <p:cNvSpPr txBox="1"/>
          <p:nvPr/>
        </p:nvSpPr>
        <p:spPr>
          <a:xfrm>
            <a:off x="319397" y="3232741"/>
            <a:ext cx="1557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b="1" dirty="0"/>
              <a:t>IMPORTANTE</a:t>
            </a:r>
          </a:p>
        </p:txBody>
      </p:sp>
    </p:spTree>
    <p:extLst>
      <p:ext uri="{BB962C8B-B14F-4D97-AF65-F5344CB8AC3E}">
        <p14:creationId xmlns:p14="http://schemas.microsoft.com/office/powerpoint/2010/main" val="1798978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50222-2241-C98E-E8E3-5033EBA86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2965" y="685993"/>
            <a:ext cx="2586900" cy="555171"/>
          </a:xfrm>
        </p:spPr>
        <p:txBody>
          <a:bodyPr>
            <a:normAutofit fontScale="90000"/>
          </a:bodyPr>
          <a:lstStyle/>
          <a:p>
            <a:r>
              <a:rPr lang="en-BR" sz="4000" dirty="0"/>
              <a:t>API Gateway</a:t>
            </a:r>
          </a:p>
        </p:txBody>
      </p:sp>
      <p:pic>
        <p:nvPicPr>
          <p:cNvPr id="32770" name="Picture 2" descr="AWS API Gateway | Pulumi Registry">
            <a:extLst>
              <a:ext uri="{FF2B5EF4-FFF2-40B4-BE49-F238E27FC236}">
                <a16:creationId xmlns:a16="http://schemas.microsoft.com/office/drawing/2014/main" id="{66D17FBA-F056-35BB-4BBB-5AEE0A660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06" y="250300"/>
            <a:ext cx="969411" cy="969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5228C2-3BE1-0F99-EB11-FC1B314A6A4B}"/>
              </a:ext>
            </a:extLst>
          </p:cNvPr>
          <p:cNvSpPr txBox="1"/>
          <p:nvPr/>
        </p:nvSpPr>
        <p:spPr>
          <a:xfrm>
            <a:off x="988358" y="2200516"/>
            <a:ext cx="105492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BR" dirty="0"/>
              <a:t>Segurança: integra facilmente com o WAF</a:t>
            </a:r>
          </a:p>
          <a:p>
            <a:pPr marL="285750" indent="-285750">
              <a:buFontTx/>
              <a:buChar char="-"/>
            </a:pPr>
            <a:endParaRPr lang="en-BR" dirty="0"/>
          </a:p>
          <a:p>
            <a:pPr marL="285750" indent="-285750">
              <a:buFontTx/>
              <a:buChar char="-"/>
            </a:pPr>
            <a:r>
              <a:rPr lang="en-BR" dirty="0"/>
              <a:t>Curva de aprendizado rápida para uso inicial</a:t>
            </a:r>
          </a:p>
          <a:p>
            <a:pPr marL="285750" indent="-285750">
              <a:buFontTx/>
              <a:buChar char="-"/>
            </a:pPr>
            <a:endParaRPr lang="en-BR" dirty="0"/>
          </a:p>
          <a:p>
            <a:pPr marL="285750" indent="-285750">
              <a:buFontTx/>
              <a:buChar char="-"/>
            </a:pPr>
            <a:r>
              <a:rPr lang="en-BR" dirty="0"/>
              <a:t>Porta de entrada para REST APIs</a:t>
            </a:r>
          </a:p>
          <a:p>
            <a:pPr marL="285750" indent="-285750">
              <a:buFontTx/>
              <a:buChar char="-"/>
            </a:pPr>
            <a:endParaRPr lang="en-BR" dirty="0"/>
          </a:p>
          <a:p>
            <a:pPr marL="285750" indent="-285750">
              <a:buFontTx/>
              <a:buChar char="-"/>
            </a:pPr>
            <a:r>
              <a:rPr lang="en-BR" dirty="0"/>
              <a:t>Porta de entrada para WebSocket API</a:t>
            </a:r>
          </a:p>
          <a:p>
            <a:pPr marL="285750" indent="-285750">
              <a:buFontTx/>
              <a:buChar char="-"/>
            </a:pPr>
            <a:endParaRPr lang="en-BR" dirty="0"/>
          </a:p>
          <a:p>
            <a:pPr marL="285750" indent="-285750">
              <a:buFontTx/>
              <a:buChar char="-"/>
            </a:pPr>
            <a:r>
              <a:rPr lang="en-BR" dirty="0"/>
              <a:t>Pode ser utilizado com diversos serviços da AWS</a:t>
            </a:r>
          </a:p>
          <a:p>
            <a:pPr marL="285750" indent="-285750">
              <a:buFontTx/>
              <a:buChar char="-"/>
            </a:pPr>
            <a:endParaRPr lang="en-BR" dirty="0"/>
          </a:p>
          <a:p>
            <a:pPr marL="285750" indent="-285750">
              <a:buFontTx/>
              <a:buChar char="-"/>
            </a:pPr>
            <a:r>
              <a:rPr lang="en-BR" dirty="0"/>
              <a:t>Para o exame de nível associate precisamos apenas de localização inicial do que é um api gateway (porta de entrada) e seus casos de uso. Não há necessidade de saber todos os detalhes.</a:t>
            </a:r>
          </a:p>
        </p:txBody>
      </p:sp>
    </p:spTree>
    <p:extLst>
      <p:ext uri="{BB962C8B-B14F-4D97-AF65-F5344CB8AC3E}">
        <p14:creationId xmlns:p14="http://schemas.microsoft.com/office/powerpoint/2010/main" val="2396473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50222-2241-C98E-E8E3-5033EBA86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0106" y="1296468"/>
            <a:ext cx="6399975" cy="778030"/>
          </a:xfrm>
        </p:spPr>
        <p:txBody>
          <a:bodyPr>
            <a:normAutofit fontScale="90000"/>
          </a:bodyPr>
          <a:lstStyle/>
          <a:p>
            <a:r>
              <a:rPr lang="en-BR" dirty="0"/>
              <a:t>Elastic Load Balancer</a:t>
            </a:r>
          </a:p>
        </p:txBody>
      </p:sp>
      <p:pic>
        <p:nvPicPr>
          <p:cNvPr id="45058" name="Picture 2" descr="Optimize Traffic with Load Balancers | Salesforce Trailhead">
            <a:extLst>
              <a:ext uri="{FF2B5EF4-FFF2-40B4-BE49-F238E27FC236}">
                <a16:creationId xmlns:a16="http://schemas.microsoft.com/office/drawing/2014/main" id="{017F34C2-9003-7080-D289-8F774D3F1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528" y="3429000"/>
            <a:ext cx="1728229" cy="150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87790D-3BB8-B563-F83B-3CBD0D182ADE}"/>
              </a:ext>
            </a:extLst>
          </p:cNvPr>
          <p:cNvSpPr txBox="1"/>
          <p:nvPr/>
        </p:nvSpPr>
        <p:spPr>
          <a:xfrm>
            <a:off x="5290034" y="2382417"/>
            <a:ext cx="2352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BR" dirty="0"/>
              <a:t>alanceador de carga</a:t>
            </a:r>
          </a:p>
        </p:txBody>
      </p:sp>
    </p:spTree>
    <p:extLst>
      <p:ext uri="{BB962C8B-B14F-4D97-AF65-F5344CB8AC3E}">
        <p14:creationId xmlns:p14="http://schemas.microsoft.com/office/powerpoint/2010/main" val="40652087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Optimize Traffic with Load Balancers | Salesforce Trailhead">
            <a:extLst>
              <a:ext uri="{FF2B5EF4-FFF2-40B4-BE49-F238E27FC236}">
                <a16:creationId xmlns:a16="http://schemas.microsoft.com/office/drawing/2014/main" id="{017F34C2-9003-7080-D289-8F774D3F1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4" y="92395"/>
            <a:ext cx="993872" cy="86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0" name="Picture 2" descr="Figure 2. Pilot light DR strategy">
            <a:extLst>
              <a:ext uri="{FF2B5EF4-FFF2-40B4-BE49-F238E27FC236}">
                <a16:creationId xmlns:a16="http://schemas.microsoft.com/office/drawing/2014/main" id="{D3BB7626-F4F4-98C9-14E4-951761F86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482" y="1019266"/>
            <a:ext cx="9771529" cy="51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DF7A4F-8BAC-108E-7E5F-F32AF4AFBDAC}"/>
              </a:ext>
            </a:extLst>
          </p:cNvPr>
          <p:cNvSpPr txBox="1"/>
          <p:nvPr/>
        </p:nvSpPr>
        <p:spPr>
          <a:xfrm>
            <a:off x="1116106" y="366310"/>
            <a:ext cx="11075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aws.amazon.com</a:t>
            </a:r>
            <a:r>
              <a:rPr lang="en-US" sz="1600" dirty="0"/>
              <a:t>/blogs/architecture/disaster-recovery-dr-architecture-on-aws-part-iii-pilot-light-and-warm-standby/</a:t>
            </a:r>
            <a:endParaRPr lang="en-BR" sz="1600" dirty="0"/>
          </a:p>
        </p:txBody>
      </p:sp>
    </p:spTree>
    <p:extLst>
      <p:ext uri="{BB962C8B-B14F-4D97-AF65-F5344CB8AC3E}">
        <p14:creationId xmlns:p14="http://schemas.microsoft.com/office/powerpoint/2010/main" val="75821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Optimize Traffic with Load Balancers | Salesforce Trailhead">
            <a:extLst>
              <a:ext uri="{FF2B5EF4-FFF2-40B4-BE49-F238E27FC236}">
                <a16:creationId xmlns:a16="http://schemas.microsoft.com/office/drawing/2014/main" id="{017F34C2-9003-7080-D289-8F774D3F1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06" y="220052"/>
            <a:ext cx="950304" cy="82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77A38F-20C1-C37C-C327-69F817EDA883}"/>
              </a:ext>
            </a:extLst>
          </p:cNvPr>
          <p:cNvSpPr txBox="1"/>
          <p:nvPr/>
        </p:nvSpPr>
        <p:spPr>
          <a:xfrm>
            <a:off x="1532965" y="551329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ALB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CFA1EE-FDF4-70DC-9D18-BA422BDC6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261" y="1169894"/>
            <a:ext cx="7416856" cy="491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4698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Optimize Traffic with Load Balancers | Salesforce Trailhead">
            <a:extLst>
              <a:ext uri="{FF2B5EF4-FFF2-40B4-BE49-F238E27FC236}">
                <a16:creationId xmlns:a16="http://schemas.microsoft.com/office/drawing/2014/main" id="{017F34C2-9003-7080-D289-8F774D3F1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06" y="220052"/>
            <a:ext cx="950304" cy="82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77A38F-20C1-C37C-C327-69F817EDA883}"/>
              </a:ext>
            </a:extLst>
          </p:cNvPr>
          <p:cNvSpPr txBox="1"/>
          <p:nvPr/>
        </p:nvSpPr>
        <p:spPr>
          <a:xfrm>
            <a:off x="1532965" y="551329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NLB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9D20CC-2C35-0971-449A-E5DAF1F6F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624" y="1130121"/>
            <a:ext cx="7772400" cy="459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308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Optimize Traffic with Load Balancers | Salesforce Trailhead">
            <a:extLst>
              <a:ext uri="{FF2B5EF4-FFF2-40B4-BE49-F238E27FC236}">
                <a16:creationId xmlns:a16="http://schemas.microsoft.com/office/drawing/2014/main" id="{017F34C2-9003-7080-D289-8F774D3F1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06" y="220052"/>
            <a:ext cx="950304" cy="82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77A38F-20C1-C37C-C327-69F817EDA883}"/>
              </a:ext>
            </a:extLst>
          </p:cNvPr>
          <p:cNvSpPr txBox="1"/>
          <p:nvPr/>
        </p:nvSpPr>
        <p:spPr>
          <a:xfrm>
            <a:off x="1532965" y="551329"/>
            <a:ext cx="254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Gateway Load Balancer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A35D00-C89C-CB8E-383D-3501FEA8D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823" y="1249318"/>
            <a:ext cx="7167283" cy="496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7998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Optimize Traffic with Load Balancers | Salesforce Trailhead">
            <a:extLst>
              <a:ext uri="{FF2B5EF4-FFF2-40B4-BE49-F238E27FC236}">
                <a16:creationId xmlns:a16="http://schemas.microsoft.com/office/drawing/2014/main" id="{017F34C2-9003-7080-D289-8F774D3F1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06" y="220052"/>
            <a:ext cx="950304" cy="82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77A38F-20C1-C37C-C327-69F817EDA883}"/>
              </a:ext>
            </a:extLst>
          </p:cNvPr>
          <p:cNvSpPr txBox="1"/>
          <p:nvPr/>
        </p:nvSpPr>
        <p:spPr>
          <a:xfrm>
            <a:off x="1532965" y="551329"/>
            <a:ext cx="2410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Classic Load Balancer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FCBFB6-5232-AFB3-A23F-14325518C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211" y="1560018"/>
            <a:ext cx="7772400" cy="430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061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50222-2241-C98E-E8E3-5033EBA86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9307" y="2465614"/>
            <a:ext cx="4773386" cy="1044349"/>
          </a:xfrm>
        </p:spPr>
        <p:txBody>
          <a:bodyPr/>
          <a:lstStyle/>
          <a:p>
            <a:r>
              <a:rPr lang="en-BR" dirty="0"/>
              <a:t>Semana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F4E39E-BB18-6509-CEA2-D87C08879A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97885" y="3509963"/>
            <a:ext cx="2196230" cy="894806"/>
          </a:xfrm>
        </p:spPr>
        <p:txBody>
          <a:bodyPr/>
          <a:lstStyle/>
          <a:p>
            <a:r>
              <a:rPr lang="en-BR" dirty="0"/>
              <a:t>Exercícios</a:t>
            </a:r>
          </a:p>
        </p:txBody>
      </p:sp>
    </p:spTree>
    <p:extLst>
      <p:ext uri="{BB962C8B-B14F-4D97-AF65-F5344CB8AC3E}">
        <p14:creationId xmlns:p14="http://schemas.microsoft.com/office/powerpoint/2010/main" val="38787215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EB825C-295E-7568-3DBC-941CCCEE6AA2}"/>
              </a:ext>
            </a:extLst>
          </p:cNvPr>
          <p:cNvSpPr txBox="1"/>
          <p:nvPr/>
        </p:nvSpPr>
        <p:spPr>
          <a:xfrm>
            <a:off x="712694" y="279506"/>
            <a:ext cx="221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Exercício 1 - Revisão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F334CC-0E05-5ACA-11BC-89D4AFD253EF}"/>
              </a:ext>
            </a:extLst>
          </p:cNvPr>
          <p:cNvSpPr txBox="1"/>
          <p:nvPr/>
        </p:nvSpPr>
        <p:spPr>
          <a:xfrm>
            <a:off x="712694" y="948690"/>
            <a:ext cx="1042147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e-commerce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migrando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infraestrutura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a AWS. Eles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rede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segura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nuvem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EC2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sub-redes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privadas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acessem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internet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baixar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atualizações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software,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enquanto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ainda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mantêm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comunicação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segura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outras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EC2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sub-redes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públicas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arquitetura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proposta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inclui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Uma VPC com duas sub-redes: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sub-rede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pública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sub-rede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privada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EC2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sub-rede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pública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acessíveis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via SSH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partir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internet.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EC2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sub-rede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privada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devem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acessíveis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diretamente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internet.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Requisitos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conformidade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exigem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comunicações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entrada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saída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restritas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mínimo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necessário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Pergunta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Com base no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cenário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acima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qual é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melhor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componentes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segurança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atender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requisitos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?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Considere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grupos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segurança,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tabelas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rotas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listas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controle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acesso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rede (NACLs) e gateways NAT.</a:t>
            </a:r>
          </a:p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25003803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EB825C-295E-7568-3DBC-941CCCEE6AA2}"/>
              </a:ext>
            </a:extLst>
          </p:cNvPr>
          <p:cNvSpPr txBox="1"/>
          <p:nvPr/>
        </p:nvSpPr>
        <p:spPr>
          <a:xfrm>
            <a:off x="712694" y="279506"/>
            <a:ext cx="221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Exercício 1 - Revisão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F334CC-0E05-5ACA-11BC-89D4AFD253EF}"/>
              </a:ext>
            </a:extLst>
          </p:cNvPr>
          <p:cNvSpPr txBox="1"/>
          <p:nvPr/>
        </p:nvSpPr>
        <p:spPr>
          <a:xfrm>
            <a:off x="712694" y="787325"/>
            <a:ext cx="1042147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gateway de internet para a VPC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associar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tabela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rotas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direcione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saída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sub-rede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privada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o gateway de internet.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grupo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segurança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SSH (porta 22) para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sub-rede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pública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entrada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saída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sub-rede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privada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B)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gateway de internet para a VPC e um gateway NAT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sub-rede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pública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Associar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tabela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rotas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a sub-rede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privada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direcione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saída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o gateway NAT.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grupos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segurança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SSH (porta 22) para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sub-rede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pública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apenas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necessário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saída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a internet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sub-rede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privada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Usar NACLs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retorno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sub-rede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privada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C)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gateway NAT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sub-rede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privada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associar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tabela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rotas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direcione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entrada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saída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a sub-rede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pública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grupo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segurança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entrada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saída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ambas as sub-redes e usar NACLs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bloquear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entrada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sub-rede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privada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D)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gateway de internet para a VPC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associar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tabela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rotas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direcionar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saída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sub-rede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privada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diretamente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o gateway de internet.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grupos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segurança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entrada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saída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e usar NACLs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bloquear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entrada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sub-rede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pública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6249844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EB825C-295E-7568-3DBC-941CCCEE6AA2}"/>
              </a:ext>
            </a:extLst>
          </p:cNvPr>
          <p:cNvSpPr txBox="1"/>
          <p:nvPr/>
        </p:nvSpPr>
        <p:spPr>
          <a:xfrm>
            <a:off x="712694" y="279506"/>
            <a:ext cx="221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Exercício 1 - Revisão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F334CC-0E05-5ACA-11BC-89D4AFD253EF}"/>
              </a:ext>
            </a:extLst>
          </p:cNvPr>
          <p:cNvSpPr txBox="1"/>
          <p:nvPr/>
        </p:nvSpPr>
        <p:spPr>
          <a:xfrm>
            <a:off x="712694" y="1257973"/>
            <a:ext cx="1042147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Resposta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Correta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 B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Explicação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Gateway NAT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necessário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que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sub-rede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privada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possam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acessar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internet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diretamente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acessíveis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internet.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Tabela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Rotas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tabela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rotas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sub-rede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privada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direcionar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saída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o gateway NAT,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enquanto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sub-rede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pública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gateway de internet.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Grupos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Segurança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Devem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apenas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necessário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SSH para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sub-rede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pública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comunicação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seletiva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sub-rede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privada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NACLs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adicionar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camada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adicional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segurança,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controlando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entrada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saída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sub-redes.</a:t>
            </a:r>
          </a:p>
        </p:txBody>
      </p:sp>
    </p:spTree>
    <p:extLst>
      <p:ext uri="{BB962C8B-B14F-4D97-AF65-F5344CB8AC3E}">
        <p14:creationId xmlns:p14="http://schemas.microsoft.com/office/powerpoint/2010/main" val="2409182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2D4151-78C0-8E2D-2051-878736FA52F4}"/>
              </a:ext>
            </a:extLst>
          </p:cNvPr>
          <p:cNvSpPr txBox="1"/>
          <p:nvPr/>
        </p:nvSpPr>
        <p:spPr>
          <a:xfrm>
            <a:off x="553968" y="551329"/>
            <a:ext cx="11412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b="1" dirty="0"/>
              <a:t>Antes de falar de SQS e SNS é importante ressaltar a importância da temática de integrações de aplicações,</a:t>
            </a:r>
          </a:p>
          <a:p>
            <a:r>
              <a:rPr lang="en-US" b="1" dirty="0"/>
              <a:t>d</a:t>
            </a:r>
            <a:r>
              <a:rPr lang="en-BR" b="1" dirty="0"/>
              <a:t>esafio super atual e que tem muitos desafios a serem vencidos. Dica de leitura: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2DBB76-5893-D59F-9F4C-AF54BD4E4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51" y="1642799"/>
            <a:ext cx="7772400" cy="421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361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EB825C-295E-7568-3DBC-941CCCEE6AA2}"/>
              </a:ext>
            </a:extLst>
          </p:cNvPr>
          <p:cNvSpPr txBox="1"/>
          <p:nvPr/>
        </p:nvSpPr>
        <p:spPr>
          <a:xfrm>
            <a:off x="440871" y="440871"/>
            <a:ext cx="221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Exercício 2 - Revisão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BD05D-4B1B-8AF0-3A25-016B5440E4F0}"/>
              </a:ext>
            </a:extLst>
          </p:cNvPr>
          <p:cNvSpPr txBox="1"/>
          <p:nvPr/>
        </p:nvSpPr>
        <p:spPr>
          <a:xfrm>
            <a:off x="1006289" y="1556755"/>
            <a:ext cx="1069041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Cenário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grande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organização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possui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várias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equipes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desenvolvimento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próprio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ambiente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AWS.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organização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deseja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adotar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estratégia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segurança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centralmente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equipe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tenha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autonomia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sobre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respectivas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mas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dentro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políticas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segurança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rigorosas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definidas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pela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organização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organização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também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quer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sigam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práticas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segurança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recomendadas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ativação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logs do CloudTrail,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contra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exclusão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acidental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recursos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críticos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centralizado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permissões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Pergunta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Qual é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melhor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abordagem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implementar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estratégia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segurança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várias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considerando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AWS Control Tower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políticas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controle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(SCPs)?</a:t>
            </a:r>
          </a:p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42736255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EB825C-295E-7568-3DBC-941CCCEE6AA2}"/>
              </a:ext>
            </a:extLst>
          </p:cNvPr>
          <p:cNvSpPr txBox="1"/>
          <p:nvPr/>
        </p:nvSpPr>
        <p:spPr>
          <a:xfrm>
            <a:off x="440871" y="440871"/>
            <a:ext cx="221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Exercício 2 - Revisão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BD05D-4B1B-8AF0-3A25-016B5440E4F0}"/>
              </a:ext>
            </a:extLst>
          </p:cNvPr>
          <p:cNvSpPr txBox="1"/>
          <p:nvPr/>
        </p:nvSpPr>
        <p:spPr>
          <a:xfrm>
            <a:off x="750795" y="1408837"/>
            <a:ext cx="1069041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principal para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organização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usar o AWS Control Tower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provisionar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filhas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políticas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controle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(SCPs) no AWS Organizations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restrições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obrigatoriedade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usar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criptografia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S3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proibir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exclusão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logs do CloudTrail.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Conceder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permissões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amplas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equipe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seus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recursos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interferir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segurança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centralizadas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B)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principal e usar o AWS Control Tower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provisionar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filhas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equipe configure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próprias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políticas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segurança e logs do CloudTrail,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impor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restrições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globais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para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possam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adaptar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às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específicas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C)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Usar o AWS Organizations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centralizar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gestão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mas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equipe configure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seus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próprios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SCPs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políticas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segurança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melhor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atender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às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individuais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equipe,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interferência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organização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central.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D)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única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várias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VPCs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equipes e usar o AWS IAM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permissões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dentro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dessa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única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SCPs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apenas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restringir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certos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2080955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EB825C-295E-7568-3DBC-941CCCEE6AA2}"/>
              </a:ext>
            </a:extLst>
          </p:cNvPr>
          <p:cNvSpPr txBox="1"/>
          <p:nvPr/>
        </p:nvSpPr>
        <p:spPr>
          <a:xfrm>
            <a:off x="440871" y="440871"/>
            <a:ext cx="221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Exercício 2 - Revisão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BD05D-4B1B-8AF0-3A25-016B5440E4F0}"/>
              </a:ext>
            </a:extLst>
          </p:cNvPr>
          <p:cNvSpPr txBox="1"/>
          <p:nvPr/>
        </p:nvSpPr>
        <p:spPr>
          <a:xfrm>
            <a:off x="750795" y="1408837"/>
            <a:ext cx="106904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Resposta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Correta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 A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Explicação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Control Tower: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É ideal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provisionar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múltiplas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conformidade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políticas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segurança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centralizadas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SCPs (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Políticas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Controle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):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São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políticas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segurança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obrigatórias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dentro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organização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práticas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recomendadas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seguidas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equipes.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Permissões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Centralizadas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organização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práticas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segurança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cruciais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seguidas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enquanto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ainda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as equipes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individuais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tenham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autonomia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sobre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seus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próprios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recursos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dentro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limites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estabelecidos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29427519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EB825C-295E-7568-3DBC-941CCCEE6AA2}"/>
              </a:ext>
            </a:extLst>
          </p:cNvPr>
          <p:cNvSpPr txBox="1"/>
          <p:nvPr/>
        </p:nvSpPr>
        <p:spPr>
          <a:xfrm>
            <a:off x="440871" y="440871"/>
            <a:ext cx="221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Exercício 3 - Revisão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FCDA62-5C05-4295-58E8-C09CA1D896C4}"/>
              </a:ext>
            </a:extLst>
          </p:cNvPr>
          <p:cNvSpPr txBox="1"/>
          <p:nvPr/>
        </p:nvSpPr>
        <p:spPr>
          <a:xfrm>
            <a:off x="500583" y="1398494"/>
            <a:ext cx="111908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Cenário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tecnologia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expandindo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rapidamente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implementar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modelo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autorização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flexível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permissões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seus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funcionários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equipes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desenvolvimento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operações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segurança)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distintas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acesso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Além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certos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funcionários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acessar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múltiplas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projetos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quer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permissões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forma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centralizada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mas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flexíveis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suficiente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atribuições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temporárias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permissões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projetos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específicos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também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deseja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minimizar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risco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permissões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excessivas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atividades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críticas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monitoradas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Pergunta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Qual é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melhor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estratégia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implementar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esse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modelo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autorização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flexível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usuários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grupos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políticas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IAM?</a:t>
            </a:r>
          </a:p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3564244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EB825C-295E-7568-3DBC-941CCCEE6AA2}"/>
              </a:ext>
            </a:extLst>
          </p:cNvPr>
          <p:cNvSpPr txBox="1"/>
          <p:nvPr/>
        </p:nvSpPr>
        <p:spPr>
          <a:xfrm>
            <a:off x="440871" y="440871"/>
            <a:ext cx="221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Exercício 3 - Revisão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FCDA62-5C05-4295-58E8-C09CA1D896C4}"/>
              </a:ext>
            </a:extLst>
          </p:cNvPr>
          <p:cNvSpPr txBox="1"/>
          <p:nvPr/>
        </p:nvSpPr>
        <p:spPr>
          <a:xfrm>
            <a:off x="500583" y="1398494"/>
            <a:ext cx="111908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Cenário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tecnologia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expandindo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rapidamente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implementar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modelo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autorização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flexível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permissões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seus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funcionários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equipes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desenvolvimento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operações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segurança)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distintas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acesso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Além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certos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funcionários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acessar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múltiplas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projetos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quer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permissões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forma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centralizada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mas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flexíveis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suficiente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atribuições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temporárias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permissões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projetos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específicos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também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deseja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minimizar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risco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permissões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excessivas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atividades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críticas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monitoradas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Pergunta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Qual é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melhor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estratégia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implementar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esse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modelo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autorização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flexível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usuários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grupos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políticas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IAM?</a:t>
            </a:r>
          </a:p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5763991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EB825C-295E-7568-3DBC-941CCCEE6AA2}"/>
              </a:ext>
            </a:extLst>
          </p:cNvPr>
          <p:cNvSpPr txBox="1"/>
          <p:nvPr/>
        </p:nvSpPr>
        <p:spPr>
          <a:xfrm>
            <a:off x="440871" y="440871"/>
            <a:ext cx="221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Exercício 3 - Revisão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FCDA62-5C05-4295-58E8-C09CA1D896C4}"/>
              </a:ext>
            </a:extLst>
          </p:cNvPr>
          <p:cNvSpPr txBox="1"/>
          <p:nvPr/>
        </p:nvSpPr>
        <p:spPr>
          <a:xfrm>
            <a:off x="500583" y="1398494"/>
            <a:ext cx="111908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usuários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IAM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funcionário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permissões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específicas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atribuídas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diretamente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eles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Usar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grupos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IAM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conceder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permissões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adicionais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conforme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necessário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projetos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Conceder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acesso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múltiplas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IAM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possam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assumidas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conforme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necessário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B)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IAM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trabalho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específica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exemplo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desenvolvedor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administrador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)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usuários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IAM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assumam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essas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conforme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necessário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projetos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Usar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grupos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IAM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acesso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recursos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globais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C)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usuário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IAM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funcionário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atribuir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permissões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diretamente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esses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usuários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projeto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envolvidos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Usar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políticas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pelo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cliente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personalizar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permissões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individuais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conforme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necessário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D)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grupos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IAM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equipe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desenvolvimento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operações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segurança)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atribuir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permissões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diretamente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esses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grupos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Usar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IAM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conceder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acesso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temporário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recursos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 e usar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políticas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sessão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restringir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escopo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dessas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230554476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EB825C-295E-7568-3DBC-941CCCEE6AA2}"/>
              </a:ext>
            </a:extLst>
          </p:cNvPr>
          <p:cNvSpPr txBox="1"/>
          <p:nvPr/>
        </p:nvSpPr>
        <p:spPr>
          <a:xfrm>
            <a:off x="440871" y="440871"/>
            <a:ext cx="221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Exercício 3 - Revisão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FCDA62-5C05-4295-58E8-C09CA1D896C4}"/>
              </a:ext>
            </a:extLst>
          </p:cNvPr>
          <p:cNvSpPr txBox="1"/>
          <p:nvPr/>
        </p:nvSpPr>
        <p:spPr>
          <a:xfrm>
            <a:off x="500583" y="1398494"/>
            <a:ext cx="1119083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Resposta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Correta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 D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Explicação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Grupos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do IAM: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São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ideais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conceder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permissões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baseadas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equipes,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simplificando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permissões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comuns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membros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equipe.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Funções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do IAM: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modelo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autorização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flexível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usuários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assumam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específicas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permissões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definidas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especialmente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útil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acessar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recursos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atribuições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temporárias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Políticas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Sessão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Fornecem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mecanismo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adicional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restringir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escopo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permissões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concedidas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assumir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aumentando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segurança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limitar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feito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durante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sessão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0195162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EB825C-295E-7568-3DBC-941CCCEE6AA2}"/>
              </a:ext>
            </a:extLst>
          </p:cNvPr>
          <p:cNvSpPr txBox="1"/>
          <p:nvPr/>
        </p:nvSpPr>
        <p:spPr>
          <a:xfrm>
            <a:off x="440871" y="440871"/>
            <a:ext cx="1303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Exercício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438A4-F94A-430C-FB7D-35F90A41C676}"/>
              </a:ext>
            </a:extLst>
          </p:cNvPr>
          <p:cNvSpPr txBox="1"/>
          <p:nvPr/>
        </p:nvSpPr>
        <p:spPr>
          <a:xfrm>
            <a:off x="1092428" y="1489572"/>
            <a:ext cx="968188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financeiros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implementando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sistema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tempo real.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forma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confiável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escalável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eles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decidiram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usar o Amazon SQS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enfileirar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o AWS Lambda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-las.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O volume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variar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significativamente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longo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picos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atingir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milhares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segundo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sistema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possa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lidar com esses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picos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perder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manter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latência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baixa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Pergunta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Com base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limites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SQS e do Lambda, qual das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opções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seguir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é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melhor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estratégia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sistema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eficientemente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manter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desacoplamento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componentes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873083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EB825C-295E-7568-3DBC-941CCCEE6AA2}"/>
              </a:ext>
            </a:extLst>
          </p:cNvPr>
          <p:cNvSpPr txBox="1"/>
          <p:nvPr/>
        </p:nvSpPr>
        <p:spPr>
          <a:xfrm>
            <a:off x="440871" y="440871"/>
            <a:ext cx="1303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Exercício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438A4-F94A-430C-FB7D-35F90A41C676}"/>
              </a:ext>
            </a:extLst>
          </p:cNvPr>
          <p:cNvSpPr txBox="1"/>
          <p:nvPr/>
        </p:nvSpPr>
        <p:spPr>
          <a:xfrm>
            <a:off x="440871" y="1035424"/>
            <a:ext cx="1143288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única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fila SQS e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único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Lambda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mensagens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Aumentar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memória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alocada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Lambda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maximizar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CPU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simultaneamente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Usar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mecanismo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redrive para mover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mensagens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fila DLQ (Dead Letter Queue).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B)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fila SQS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mensagens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lotes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(batch).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Lambda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consumir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esses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lotes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definir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número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máximo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invocações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simultâneas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Lambda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evitar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sobrecarga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Monitorar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fila SQS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ajustar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concorrência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provisionada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Lambda para lidar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picos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carga.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C)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várias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filas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SQS,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tipo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Lambda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separadas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fila.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Definir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Lambda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consumir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mensagens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imediatamente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após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adicionadas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à fila.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concorrência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provisionada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Lambda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esteja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sempre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pronta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novas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mensagens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D)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única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fila SQS com um tempo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visibilidade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curto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mensagens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reprocessadas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rapidamente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falha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Lambda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mensagens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individualmente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menor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quantidade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memória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possível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economizar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custos.</a:t>
            </a:r>
          </a:p>
        </p:txBody>
      </p:sp>
    </p:spTree>
    <p:extLst>
      <p:ext uri="{BB962C8B-B14F-4D97-AF65-F5344CB8AC3E}">
        <p14:creationId xmlns:p14="http://schemas.microsoft.com/office/powerpoint/2010/main" val="277956043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EB825C-295E-7568-3DBC-941CCCEE6AA2}"/>
              </a:ext>
            </a:extLst>
          </p:cNvPr>
          <p:cNvSpPr txBox="1"/>
          <p:nvPr/>
        </p:nvSpPr>
        <p:spPr>
          <a:xfrm>
            <a:off x="440871" y="297841"/>
            <a:ext cx="1303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Exercício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438A4-F94A-430C-FB7D-35F90A41C676}"/>
              </a:ext>
            </a:extLst>
          </p:cNvPr>
          <p:cNvSpPr txBox="1"/>
          <p:nvPr/>
        </p:nvSpPr>
        <p:spPr>
          <a:xfrm>
            <a:off x="440871" y="927848"/>
            <a:ext cx="1143288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Resposta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Correta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 B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Explicação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Fila SQS com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Lotes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(Batch Processing):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lotes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o Lambda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várias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mensagens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mesmo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tempo, o que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eficiente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termos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custo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reduzir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latência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total,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especialmente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volumes altos.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Limites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do Lambda: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Lambda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limites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concorrência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tempo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execução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número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máximo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invocações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simultâneas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ajuda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picos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carga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evita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sistema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fique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sobrecarregado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Concorrência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Provisionada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Monitorar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ajustar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concorrência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provisionada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Lambda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invocada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rapidamente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durante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picos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demanda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mensagens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forma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oportuna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exceder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limites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Limites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do SQS: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SQS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manipular um volume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muito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grande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mensagens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mas o tempo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visibilidade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tamanho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lotes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devem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otimizar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evitar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mensagens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múltiplas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vezes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fiquem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presas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fila.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Essa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abordagem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sistema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possa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lidar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grandes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volumes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maneira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eficiente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confiável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respeitando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limites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SQS e do Lambda,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mantendo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desacoplamento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necessário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escalabilidade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1027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2D4151-78C0-8E2D-2051-878736FA52F4}"/>
              </a:ext>
            </a:extLst>
          </p:cNvPr>
          <p:cNvSpPr txBox="1"/>
          <p:nvPr/>
        </p:nvSpPr>
        <p:spPr>
          <a:xfrm>
            <a:off x="1600442" y="618564"/>
            <a:ext cx="8991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Site do livro - https://</a:t>
            </a:r>
            <a:r>
              <a:rPr lang="pt-BR" b="1" dirty="0" err="1"/>
              <a:t>www.enterpriseintegrationpatterns.com</a:t>
            </a:r>
            <a:r>
              <a:rPr lang="pt-BR" b="1" dirty="0"/>
              <a:t>/</a:t>
            </a:r>
            <a:r>
              <a:rPr lang="pt-BR" b="1" dirty="0" err="1"/>
              <a:t>patterns</a:t>
            </a:r>
            <a:r>
              <a:rPr lang="pt-BR" b="1" dirty="0"/>
              <a:t>/</a:t>
            </a:r>
            <a:r>
              <a:rPr lang="pt-BR" b="1" dirty="0" err="1"/>
              <a:t>messaging</a:t>
            </a:r>
            <a:r>
              <a:rPr lang="pt-BR" b="1" dirty="0"/>
              <a:t>/: </a:t>
            </a:r>
            <a:endParaRPr lang="en-BR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4FC8A6-59DF-3E63-F396-8561E3998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65684"/>
            <a:ext cx="7772400" cy="474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8467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EB825C-295E-7568-3DBC-941CCCEE6AA2}"/>
              </a:ext>
            </a:extLst>
          </p:cNvPr>
          <p:cNvSpPr txBox="1"/>
          <p:nvPr/>
        </p:nvSpPr>
        <p:spPr>
          <a:xfrm>
            <a:off x="440871" y="440871"/>
            <a:ext cx="1256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Exercício 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82B742-6A63-7063-703F-D372F67FB7A3}"/>
              </a:ext>
            </a:extLst>
          </p:cNvPr>
          <p:cNvSpPr txBox="1"/>
          <p:nvPr/>
        </p:nvSpPr>
        <p:spPr>
          <a:xfrm>
            <a:off x="548447" y="962298"/>
            <a:ext cx="1067119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Cenário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mídia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digital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desenvolvendo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web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exibe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conteúdo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personalizado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usuários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melhorar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reduzir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carga no banco de dados,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eles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decidiram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implementar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camada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cache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 ElastiCache. Eles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decidir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entre usar Redis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Memcached,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também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escolher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estratégia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caching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adequada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entre Lazy Loading, TTL (Time-to-Live) e Write-Through.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Lazy Loading: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Carrega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no cache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apenas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quando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solicitados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deixando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requisitados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fora do cache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até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TTL (Time-to-Live):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Define um tempo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limite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permaneçam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no cache antes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automaticamente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removidos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Write-Through: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Atualiza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cache e o banco de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mesmo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tempo,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o cache sempre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esteja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sincronizado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o banco de dados.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preocupada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consistência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dos dados,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especialmente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cenários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onde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mudam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frequentemente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Eles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também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o cache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possa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lidar com cargas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trabalho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pesadas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oferecer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baixa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latência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0112539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EB825C-295E-7568-3DBC-941CCCEE6AA2}"/>
              </a:ext>
            </a:extLst>
          </p:cNvPr>
          <p:cNvSpPr txBox="1"/>
          <p:nvPr/>
        </p:nvSpPr>
        <p:spPr>
          <a:xfrm>
            <a:off x="440871" y="440871"/>
            <a:ext cx="1256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Exercício 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82B742-6A63-7063-703F-D372F67FB7A3}"/>
              </a:ext>
            </a:extLst>
          </p:cNvPr>
          <p:cNvSpPr txBox="1"/>
          <p:nvPr/>
        </p:nvSpPr>
        <p:spPr>
          <a:xfrm>
            <a:off x="548447" y="962298"/>
            <a:ext cx="1067119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Pergunta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Qual das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opções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seguir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representa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melhor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combinação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estratégia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caching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escolha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ElastiCache (Redis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Memcached)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atender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às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?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Usar Memcached com Lazy Loading e TTL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minimizar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carga no banco de dados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automaticamente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removidos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cache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após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determinado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período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B)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Usar Redis com Write-Through e TTL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o cache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esteja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sempre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atualizado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removidos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cache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após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tempo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definido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enquanto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oferece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suporte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persistência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estruturas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complexas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C)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Usar Redis com Lazy Loading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TTL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baixa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latência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remover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automaticamente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do cache,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aproveitando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recursos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persistência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Redis.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D)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Usar Memcached com Write-Through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TTL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no cache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consistentes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o banco de dados,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persistência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remoção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automática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dados.</a:t>
            </a:r>
          </a:p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7527935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EB825C-295E-7568-3DBC-941CCCEE6AA2}"/>
              </a:ext>
            </a:extLst>
          </p:cNvPr>
          <p:cNvSpPr txBox="1"/>
          <p:nvPr/>
        </p:nvSpPr>
        <p:spPr>
          <a:xfrm>
            <a:off x="440871" y="440871"/>
            <a:ext cx="1256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Exercício 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82B742-6A63-7063-703F-D372F67FB7A3}"/>
              </a:ext>
            </a:extLst>
          </p:cNvPr>
          <p:cNvSpPr txBox="1"/>
          <p:nvPr/>
        </p:nvSpPr>
        <p:spPr>
          <a:xfrm>
            <a:off x="440871" y="1305341"/>
            <a:ext cx="1067119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Resposta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Correta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 B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Explicação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Redis: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Suporta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estruturas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complexas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persistência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tornando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-o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adequado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casos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onde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consistência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durabilidade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dos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importantes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Write-Through com TTL: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no cache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sempre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atualizados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que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obsoletos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removidos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após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tempo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definido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reduzindo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possibilidade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desatualizados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Memcached: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opção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simples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rápida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mas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oferece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persistência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suporte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estruturas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complexas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tornando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-o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menos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adequado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cenários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exigem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consistência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dos dados.</a:t>
            </a:r>
          </a:p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0464478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EB825C-295E-7568-3DBC-941CCCEE6AA2}"/>
              </a:ext>
            </a:extLst>
          </p:cNvPr>
          <p:cNvSpPr txBox="1"/>
          <p:nvPr/>
        </p:nvSpPr>
        <p:spPr>
          <a:xfrm>
            <a:off x="440871" y="440871"/>
            <a:ext cx="1256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Exercício 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367CF4-C734-EBAA-144E-50F1767A04D4}"/>
              </a:ext>
            </a:extLst>
          </p:cNvPr>
          <p:cNvSpPr txBox="1"/>
          <p:nvPr/>
        </p:nvSpPr>
        <p:spPr>
          <a:xfrm>
            <a:off x="658906" y="1210235"/>
            <a:ext cx="1110727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financeiros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projetando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grande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volume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financeiras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tempo real.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dividida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dois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componentes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principais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um frontend web que serve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interface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usuário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API backend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baixa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latência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ambos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componentes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mas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requisitos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Frontend Web: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lidar com HTTP/HTTPS,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roteamento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baseado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URL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fornecer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autenticação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usuário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API Backend: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lidar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conexões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TCP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baixa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latência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alto volume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tempo real,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camada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roteamento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HTTP).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Pergunta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Com base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requisitos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acima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qual das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opções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seguir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representa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melhor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balanceamento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carga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utilizando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Application Load Balancer (ALB) e Network Load Balancer (NLB)?</a:t>
            </a:r>
          </a:p>
        </p:txBody>
      </p:sp>
    </p:spTree>
    <p:extLst>
      <p:ext uri="{BB962C8B-B14F-4D97-AF65-F5344CB8AC3E}">
        <p14:creationId xmlns:p14="http://schemas.microsoft.com/office/powerpoint/2010/main" val="26779326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EB825C-295E-7568-3DBC-941CCCEE6AA2}"/>
              </a:ext>
            </a:extLst>
          </p:cNvPr>
          <p:cNvSpPr txBox="1"/>
          <p:nvPr/>
        </p:nvSpPr>
        <p:spPr>
          <a:xfrm>
            <a:off x="440871" y="440871"/>
            <a:ext cx="1256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Exercício 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367CF4-C734-EBAA-144E-50F1767A04D4}"/>
              </a:ext>
            </a:extLst>
          </p:cNvPr>
          <p:cNvSpPr txBox="1"/>
          <p:nvPr/>
        </p:nvSpPr>
        <p:spPr>
          <a:xfrm>
            <a:off x="488576" y="1579567"/>
            <a:ext cx="1121484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Usar um ALB para ambos o frontend web e a API backend,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aproveitando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funcionalidades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avançadas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roteamento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autenticação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ALB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requisições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B)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Usar um NLB para o frontend web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devido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à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baixa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latência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e um ALB para a API backend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aproveitar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roteamento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baseado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URL.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C)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Usar um ALB para o frontend web,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aproveitando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suporte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HTTP/HTTPS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autenticação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usuário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e um NLB para a API backend,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baixa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latência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taxa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transferência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tempo real.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D)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Usar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dois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ALBs, um para o frontend web e outro para a API backend,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roteamento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baseado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URL para ambos,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consistência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arquitetura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30251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EB825C-295E-7568-3DBC-941CCCEE6AA2}"/>
              </a:ext>
            </a:extLst>
          </p:cNvPr>
          <p:cNvSpPr txBox="1"/>
          <p:nvPr/>
        </p:nvSpPr>
        <p:spPr>
          <a:xfrm>
            <a:off x="440871" y="440871"/>
            <a:ext cx="1256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Exercício 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367CF4-C734-EBAA-144E-50F1767A04D4}"/>
              </a:ext>
            </a:extLst>
          </p:cNvPr>
          <p:cNvSpPr txBox="1"/>
          <p:nvPr/>
        </p:nvSpPr>
        <p:spPr>
          <a:xfrm>
            <a:off x="488576" y="1579567"/>
            <a:ext cx="1121484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Resposta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Correta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 C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Explicação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ALB: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É ideal para o frontend web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porque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oferece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suporte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HTTP/HTTPS,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roteamento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baseado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URL,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autenticação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requisitos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importantes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a interface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usuário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NLB: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adequado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a API backend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devido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à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baixa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latência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capacidade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lidar com altos volumes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TCP,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simplicidade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o que é crucial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financeiras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tempo real.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Combinação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ALB e NLB: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otimizar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componente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acordo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seus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requisitos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específicos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escalabilidade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74128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EB825C-295E-7568-3DBC-941CCCEE6AA2}"/>
              </a:ext>
            </a:extLst>
          </p:cNvPr>
          <p:cNvSpPr txBox="1"/>
          <p:nvPr/>
        </p:nvSpPr>
        <p:spPr>
          <a:xfrm>
            <a:off x="440871" y="440871"/>
            <a:ext cx="1256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Exercício 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17E63E-392F-AB4D-7DB6-A1EEF3D4CE24}"/>
              </a:ext>
            </a:extLst>
          </p:cNvPr>
          <p:cNvSpPr txBox="1"/>
          <p:nvPr/>
        </p:nvSpPr>
        <p:spPr>
          <a:xfrm>
            <a:off x="2191871" y="1997839"/>
            <a:ext cx="828674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e-commerce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desenvolvendo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sistema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automatizado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pedidos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clientes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Quando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pedido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recebido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passa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várias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etapas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incluindo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verificação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pagamento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confirmação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estoque,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preparação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envio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notificação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cliente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quer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etapa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executada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forma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confiável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mesmo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falhas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temporárias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implementar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fluxo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trabalho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considerando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AWS Step Functions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orquestrar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etapas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No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entanto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eles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também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notificar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sistemas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partes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interessadas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departamento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logística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sobre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status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pedido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o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feito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Amazon SNS.</a:t>
            </a:r>
          </a:p>
        </p:txBody>
      </p:sp>
    </p:spTree>
    <p:extLst>
      <p:ext uri="{BB962C8B-B14F-4D97-AF65-F5344CB8AC3E}">
        <p14:creationId xmlns:p14="http://schemas.microsoft.com/office/powerpoint/2010/main" val="126585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EB825C-295E-7568-3DBC-941CCCEE6AA2}"/>
              </a:ext>
            </a:extLst>
          </p:cNvPr>
          <p:cNvSpPr txBox="1"/>
          <p:nvPr/>
        </p:nvSpPr>
        <p:spPr>
          <a:xfrm>
            <a:off x="615683" y="246063"/>
            <a:ext cx="1256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Exercício 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6986AA-A0E5-2AA4-A827-8BF918A4DE07}"/>
              </a:ext>
            </a:extLst>
          </p:cNvPr>
          <p:cNvSpPr txBox="1"/>
          <p:nvPr/>
        </p:nvSpPr>
        <p:spPr>
          <a:xfrm>
            <a:off x="615683" y="702627"/>
            <a:ext cx="10717306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Pergunta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Qual das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abordagens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seguir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seria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adequada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implementar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esse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sistema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considerando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limitações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capacidades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dos AWS Step Functions e SNS?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Usar Step Functions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orquestrar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etapas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incluindo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lógica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verificação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pagamento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confirmação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estoque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preparação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envio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Em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etapa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crítica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Step Functions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publicar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mensagem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no SNS,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então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notificará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partes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interessadas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relevantes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B)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Usar SNS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publicar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mensagem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sempre que um novo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pedido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for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recebido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assinaturas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SNS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iniciar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verificações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pagamento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confirmação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estoque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outras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etapas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assinatura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SNS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chamar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Lambda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executa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etapa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correspondente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C)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Usar Step Functions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orquestrar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etapas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principais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verificação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pagamento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confirmação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estoque, etc.), e no final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fluxo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SNS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enviar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notificações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sobre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status final do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pedido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D)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Usar Step Functions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orquestrar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etapas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principais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SNS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etapas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paralelas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notificações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status, de forma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independente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principais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SNS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responsável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iniciar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etapas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enquanto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Step Functions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coordena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atividades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principais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27015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EB825C-295E-7568-3DBC-941CCCEE6AA2}"/>
              </a:ext>
            </a:extLst>
          </p:cNvPr>
          <p:cNvSpPr txBox="1"/>
          <p:nvPr/>
        </p:nvSpPr>
        <p:spPr>
          <a:xfrm>
            <a:off x="615683" y="515004"/>
            <a:ext cx="1256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Exercício 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6986AA-A0E5-2AA4-A827-8BF918A4DE07}"/>
              </a:ext>
            </a:extLst>
          </p:cNvPr>
          <p:cNvSpPr txBox="1"/>
          <p:nvPr/>
        </p:nvSpPr>
        <p:spPr>
          <a:xfrm>
            <a:off x="615683" y="1582340"/>
            <a:ext cx="1071730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Resposta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Correta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 A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Explicação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Step Functions: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É ideal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orquestrar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fluxos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trabalho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complexos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múltiplas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etapas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resiliência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lidar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falhas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oferecendo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monitoramento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retries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automáticos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SNS: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Integrado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Step Functions,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notificar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sistemas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partes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interessadas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forma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assíncrona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durante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sistemas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externos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informados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interromper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fluxo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principal.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Abordagem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A: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principal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forma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confiável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Step Functions,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enquanto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SNS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lida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notificações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paralelas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assíncronas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sistemas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envolvidos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759160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EB825C-295E-7568-3DBC-941CCCEE6AA2}"/>
              </a:ext>
            </a:extLst>
          </p:cNvPr>
          <p:cNvSpPr txBox="1"/>
          <p:nvPr/>
        </p:nvSpPr>
        <p:spPr>
          <a:xfrm>
            <a:off x="440871" y="440871"/>
            <a:ext cx="1256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Exercício 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8FF5F7-BA5B-CE74-8135-4266C14DD1FE}"/>
              </a:ext>
            </a:extLst>
          </p:cNvPr>
          <p:cNvSpPr txBox="1"/>
          <p:nvPr/>
        </p:nvSpPr>
        <p:spPr>
          <a:xfrm>
            <a:off x="658906" y="1443841"/>
            <a:ext cx="1113416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marketing digital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grandes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volumes de dados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partir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diversas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campanhas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publicitárias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plataformas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incluem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cliques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anúncios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visualizações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páginas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conversões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Esses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análises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tempo real e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acionar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notificações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sistemas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internos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parceiros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externos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arquitetura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proposta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entregues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forma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confiável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que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possa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escalar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conforme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demanda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aumenta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considerando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usar SNS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enviar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sistemas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SQS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mesmo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haja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picos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repentinos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no volume de dados.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Pergunta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Qual das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opções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seguir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representa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melhor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desacoplar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pelas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campanhas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considerando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características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limitações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SNS e do SQS?</a:t>
            </a:r>
          </a:p>
        </p:txBody>
      </p:sp>
    </p:spTree>
    <p:extLst>
      <p:ext uri="{BB962C8B-B14F-4D97-AF65-F5344CB8AC3E}">
        <p14:creationId xmlns:p14="http://schemas.microsoft.com/office/powerpoint/2010/main" val="2214518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2D4151-78C0-8E2D-2051-878736FA52F4}"/>
              </a:ext>
            </a:extLst>
          </p:cNvPr>
          <p:cNvSpPr txBox="1"/>
          <p:nvPr/>
        </p:nvSpPr>
        <p:spPr>
          <a:xfrm>
            <a:off x="607757" y="543264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AWS </a:t>
            </a:r>
            <a:r>
              <a:rPr lang="pt-BR" b="1" dirty="0" err="1"/>
              <a:t>re:Invent</a:t>
            </a:r>
            <a:r>
              <a:rPr lang="pt-BR" b="1" dirty="0"/>
              <a:t> – Dica de conteúdo no YouTube</a:t>
            </a:r>
            <a:endParaRPr lang="en-BR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CA825A-2FB3-A8E1-24BD-B74E28366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27" y="1219210"/>
            <a:ext cx="7772400" cy="40896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7A6F01-D673-3ABD-A268-F95A481954FB}"/>
              </a:ext>
            </a:extLst>
          </p:cNvPr>
          <p:cNvSpPr txBox="1"/>
          <p:nvPr/>
        </p:nvSpPr>
        <p:spPr>
          <a:xfrm>
            <a:off x="389043" y="5615489"/>
            <a:ext cx="1141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/ttJAIQf7cTw?si=rVM9u_e45Ms4rrqg</a:t>
            </a:r>
          </a:p>
          <a:p>
            <a:pPr marL="342900" indent="-342900">
              <a:buAutoNum type="arabicParenR"/>
            </a:pPr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</a:t>
            </a:r>
            <a:r>
              <a:rPr lang="en-US" dirty="0" err="1"/>
              <a:t>FGKGdUiZKto?si</a:t>
            </a:r>
            <a:r>
              <a:rPr lang="en-US" dirty="0"/>
              <a:t>=p2IYjgkrxbB6PHQO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60725433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EB825C-295E-7568-3DBC-941CCCEE6AA2}"/>
              </a:ext>
            </a:extLst>
          </p:cNvPr>
          <p:cNvSpPr txBox="1"/>
          <p:nvPr/>
        </p:nvSpPr>
        <p:spPr>
          <a:xfrm>
            <a:off x="440871" y="440871"/>
            <a:ext cx="1256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Exercício 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8FF5F7-BA5B-CE74-8135-4266C14DD1FE}"/>
              </a:ext>
            </a:extLst>
          </p:cNvPr>
          <p:cNvSpPr txBox="1"/>
          <p:nvPr/>
        </p:nvSpPr>
        <p:spPr>
          <a:xfrm>
            <a:off x="658906" y="1443841"/>
            <a:ext cx="1113416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marketing digital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grandes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volumes de dados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partir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diversas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campanhas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publicitárias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plataformas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incluem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cliques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anúncios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visualizações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páginas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conversões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Esses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análises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tempo real e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acionar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notificações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sistemas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internos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parceiros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externos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arquitetura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proposta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entregues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forma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confiável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que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possa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escalar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conforme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demanda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aumenta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considerando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usar SNS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enviar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sistemas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SQS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mesmo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haja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picos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repentinos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no volume de dados.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Pergunta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Qual das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opções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seguir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representa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melhor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desacoplar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pelas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campanhas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considerando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características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limitações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SNS e do SQS?</a:t>
            </a:r>
          </a:p>
        </p:txBody>
      </p:sp>
    </p:spTree>
    <p:extLst>
      <p:ext uri="{BB962C8B-B14F-4D97-AF65-F5344CB8AC3E}">
        <p14:creationId xmlns:p14="http://schemas.microsoft.com/office/powerpoint/2010/main" val="12494154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EB825C-295E-7568-3DBC-941CCCEE6AA2}"/>
              </a:ext>
            </a:extLst>
          </p:cNvPr>
          <p:cNvSpPr txBox="1"/>
          <p:nvPr/>
        </p:nvSpPr>
        <p:spPr>
          <a:xfrm>
            <a:off x="440871" y="440871"/>
            <a:ext cx="1256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Exercício 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8FF5F7-BA5B-CE74-8135-4266C14DD1FE}"/>
              </a:ext>
            </a:extLst>
          </p:cNvPr>
          <p:cNvSpPr txBox="1"/>
          <p:nvPr/>
        </p:nvSpPr>
        <p:spPr>
          <a:xfrm>
            <a:off x="658906" y="1443841"/>
            <a:ext cx="1113416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Usar SNS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publicar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pelas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campanhas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múltiplas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filas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SQS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assinaturas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fila SQS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consumida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sistemas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internos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parceiros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independentemente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volume de dados.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B)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Usar SQS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principal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mecanismo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publicação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múltiplas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filas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tipos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fila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consumida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sistemas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e SNS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apenas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notificar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sistemas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externos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sobre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críticos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C)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Usar SNS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publicar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notificar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diretamente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sistemas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internos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parceiros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usar SQS.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sistema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responsável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imediatamente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após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recebê-los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D)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Usar SQS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enfileirar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única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assinatura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SNS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publique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resumo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sistemas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externos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no final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dia.</a:t>
            </a:r>
          </a:p>
        </p:txBody>
      </p:sp>
    </p:spTree>
    <p:extLst>
      <p:ext uri="{BB962C8B-B14F-4D97-AF65-F5344CB8AC3E}">
        <p14:creationId xmlns:p14="http://schemas.microsoft.com/office/powerpoint/2010/main" val="235478279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EB825C-295E-7568-3DBC-941CCCEE6AA2}"/>
              </a:ext>
            </a:extLst>
          </p:cNvPr>
          <p:cNvSpPr txBox="1"/>
          <p:nvPr/>
        </p:nvSpPr>
        <p:spPr>
          <a:xfrm>
            <a:off x="440871" y="440871"/>
            <a:ext cx="1256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Exercício 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8FF5F7-BA5B-CE74-8135-4266C14DD1FE}"/>
              </a:ext>
            </a:extLst>
          </p:cNvPr>
          <p:cNvSpPr txBox="1"/>
          <p:nvPr/>
        </p:nvSpPr>
        <p:spPr>
          <a:xfrm>
            <a:off x="658906" y="1443841"/>
            <a:ext cx="1113416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Resposta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Correta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 A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Explicação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SNS com SQS: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Usar SNS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publicar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SQS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assinaturas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distribuídos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forma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confiável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múltiplos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sistemas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fila SQS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lidar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picos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carga de forma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independente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desacoplando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nenhum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perdido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SNS: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Ideal para fan-out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mensagens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onde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única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publicação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distribuída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múltiplos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destinos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neste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múltiplas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filas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SQS).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SQS: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mensagens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maneira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confiável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escalável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suportando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filas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crescer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conforme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demanda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mensagens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832426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EB825C-295E-7568-3DBC-941CCCEE6AA2}"/>
              </a:ext>
            </a:extLst>
          </p:cNvPr>
          <p:cNvSpPr txBox="1"/>
          <p:nvPr/>
        </p:nvSpPr>
        <p:spPr>
          <a:xfrm>
            <a:off x="440871" y="440871"/>
            <a:ext cx="1256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Exercício 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BD8F49-4B2B-BEBC-178E-9215CA6DE272}"/>
              </a:ext>
            </a:extLst>
          </p:cNvPr>
          <p:cNvSpPr txBox="1"/>
          <p:nvPr/>
        </p:nvSpPr>
        <p:spPr>
          <a:xfrm>
            <a:off x="440871" y="1443841"/>
            <a:ext cx="111879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tecnologia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desenvolvendo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crítica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depende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um banco de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relacional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hospedado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no Amazon RDS.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altamente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disponível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resiliente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falhas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com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capacidade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recuperar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rapidamente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problemas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o banco de dados principal.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também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considerando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melhorar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leitura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escala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global, pois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espera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grande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volume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leitura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regiões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avaliando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opções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Multi-AZ (Alta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) e Read Replicas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Leitura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), mas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confusa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sobre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diferenças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entre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síncrona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assíncrona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impacta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latência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consistência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dos dados.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Pergunta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Qual das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seguintes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opções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representa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melhor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considerando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leitura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quais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diferenças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principais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entre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síncrona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assíncrona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no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contexto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Amazon RDS?</a:t>
            </a:r>
          </a:p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1759345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EB825C-295E-7568-3DBC-941CCCEE6AA2}"/>
              </a:ext>
            </a:extLst>
          </p:cNvPr>
          <p:cNvSpPr txBox="1"/>
          <p:nvPr/>
        </p:nvSpPr>
        <p:spPr>
          <a:xfrm>
            <a:off x="440871" y="440871"/>
            <a:ext cx="1256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Exercício 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BD8F49-4B2B-BEBC-178E-9215CA6DE272}"/>
              </a:ext>
            </a:extLst>
          </p:cNvPr>
          <p:cNvSpPr txBox="1"/>
          <p:nvPr/>
        </p:nvSpPr>
        <p:spPr>
          <a:xfrm>
            <a:off x="440871" y="1061817"/>
            <a:ext cx="1118795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Usar Multi-AZ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failover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automático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pois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síncrona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completamente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atualizados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no banco de dados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réplica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antes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confirmar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Além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Read Replicas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escalar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leitura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globalmente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aceitando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risco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eventual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inconsistência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devido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à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assíncrona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B)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Usar Read Replicas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múltiplas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regiões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baixa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latência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leitura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pois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assíncrona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réplicas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recebam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atualizações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menor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latência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possível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Multi-AZ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melhorar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escalabilidade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leitura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única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região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com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consistência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dos dados.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C)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Usar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apenas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Read Replicas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alcançar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pois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assíncrona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continue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funcionando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mesmo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réplica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estiver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ligeiramente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atrasada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relação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banco de dados principal.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Multi-AZ,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já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manualmente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failover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réplica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leitura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D)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Usar Multi-AZ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regiões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onde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opera, pois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síncrona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necessária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consistência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dos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escala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global.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Evitar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Read Replicas, pois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latência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leitura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menos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importante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consistência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dos dados.</a:t>
            </a:r>
          </a:p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5472180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EB825C-295E-7568-3DBC-941CCCEE6AA2}"/>
              </a:ext>
            </a:extLst>
          </p:cNvPr>
          <p:cNvSpPr txBox="1"/>
          <p:nvPr/>
        </p:nvSpPr>
        <p:spPr>
          <a:xfrm>
            <a:off x="440871" y="440871"/>
            <a:ext cx="1256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Exercício 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BD8F49-4B2B-BEBC-178E-9215CA6DE272}"/>
              </a:ext>
            </a:extLst>
          </p:cNvPr>
          <p:cNvSpPr txBox="1"/>
          <p:nvPr/>
        </p:nvSpPr>
        <p:spPr>
          <a:xfrm>
            <a:off x="440871" y="1061817"/>
            <a:ext cx="1118795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Resposta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Correta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 A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Explicação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Multi-AZ (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Replicação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Síncrona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):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consistência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dos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replicar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forma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síncrona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standby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outra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zona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Em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falha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principal, o failover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automático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continuidade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Read Replicas (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Replicação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Assíncrona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):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São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escalar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leituras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especialmente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regiões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No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entanto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assíncrona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haver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pequeno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atraso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propagação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dos dados, o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significa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leituras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refletir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imediatamente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últimas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atualizações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Diferenças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Principais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síncrona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(Multi-AZ)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prioriza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consistência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dos dados,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enquanto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assíncrona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(Read Replicas)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prioriza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leitura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lidos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múltiplas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regiões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potencial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risco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latência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inconsistência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momentânea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Essa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oferece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combinação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robusta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Multi-AZ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escalabilidade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leitura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Read Replicas,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atendendo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às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global da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17313302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EB825C-295E-7568-3DBC-941CCCEE6AA2}"/>
              </a:ext>
            </a:extLst>
          </p:cNvPr>
          <p:cNvSpPr txBox="1"/>
          <p:nvPr/>
        </p:nvSpPr>
        <p:spPr>
          <a:xfrm>
            <a:off x="1758683" y="1186934"/>
            <a:ext cx="77044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2200" b="1" dirty="0"/>
              <a:t>Bônus: Atividade Desafio (extra, demanda bastante tempo)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9398C7-E9E2-869D-319D-5062F7AA937B}"/>
              </a:ext>
            </a:extLst>
          </p:cNvPr>
          <p:cNvSpPr txBox="1"/>
          <p:nvPr/>
        </p:nvSpPr>
        <p:spPr>
          <a:xfrm>
            <a:off x="853888" y="2865147"/>
            <a:ext cx="109414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BR" dirty="0"/>
              <a:t>Escolher alguma plataforma com simulados e resolver um simulado do início ao fim.</a:t>
            </a:r>
          </a:p>
          <a:p>
            <a:pPr marL="342900" indent="-342900">
              <a:buAutoNum type="arabicParenR"/>
            </a:pPr>
            <a:r>
              <a:rPr lang="en-BR" dirty="0"/>
              <a:t>Ao final, anotar maiores pontos de dúvidas.</a:t>
            </a:r>
          </a:p>
          <a:p>
            <a:pPr marL="342900" indent="-342900">
              <a:buAutoNum type="arabicParenR"/>
            </a:pPr>
            <a:r>
              <a:rPr lang="en-BR" dirty="0"/>
              <a:t>Separar em tópicos todas as dúvidas e fazer documento breve explicando cada um dos pontos.</a:t>
            </a:r>
          </a:p>
          <a:p>
            <a:pPr marL="342900" indent="-342900">
              <a:buAutoNum type="arabicParenR"/>
            </a:pPr>
            <a:r>
              <a:rPr lang="en-BR" dirty="0"/>
              <a:t>Se possível e quiser, compartilhar aqui com a turma o documento de anotações e resolução das dúvidas.</a:t>
            </a:r>
          </a:p>
          <a:p>
            <a:pPr marL="342900" indent="-342900">
              <a:buAutoNum type="arabicParenR" startAt="5"/>
            </a:pPr>
            <a:r>
              <a:rPr lang="en-BR" dirty="0"/>
              <a:t>Fazer outro simulado e comparar o desempenho.</a:t>
            </a:r>
          </a:p>
          <a:p>
            <a:pPr marL="342900" indent="-342900">
              <a:buAutoNum type="arabicParenR" startAt="5"/>
            </a:pPr>
            <a:r>
              <a:rPr lang="en-BR" dirty="0">
                <a:highlight>
                  <a:srgbClr val="FFFF00"/>
                </a:highlight>
              </a:rPr>
              <a:t>Se quiser, trazer relato no próximo encontro! (Dia 20/08/2024)</a:t>
            </a:r>
          </a:p>
        </p:txBody>
      </p:sp>
      <p:pic>
        <p:nvPicPr>
          <p:cNvPr id="10" name="Graphic 9" descr="Puzzle with solid fill">
            <a:extLst>
              <a:ext uri="{FF2B5EF4-FFF2-40B4-BE49-F238E27FC236}">
                <a16:creationId xmlns:a16="http://schemas.microsoft.com/office/drawing/2014/main" id="{AB3D5641-90FB-ACB9-EE1C-12136E1C0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288" y="9451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01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6817</TotalTime>
  <Words>5846</Words>
  <Application>Microsoft Macintosh PowerPoint</Application>
  <PresentationFormat>Widescreen</PresentationFormat>
  <Paragraphs>414</Paragraphs>
  <Slides>96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0" baseType="lpstr">
      <vt:lpstr>Aptos</vt:lpstr>
      <vt:lpstr>Aptos Display</vt:lpstr>
      <vt:lpstr>Arial</vt:lpstr>
      <vt:lpstr>Office Theme</vt:lpstr>
      <vt:lpstr>Semana 4</vt:lpstr>
      <vt:lpstr>Semana 4</vt:lpstr>
      <vt:lpstr>Semana 4</vt:lpstr>
      <vt:lpstr>Semana 4</vt:lpstr>
      <vt:lpstr>API Gateway</vt:lpstr>
      <vt:lpstr>API Gateway</vt:lpstr>
      <vt:lpstr>PowerPoint Presentation</vt:lpstr>
      <vt:lpstr>PowerPoint Presentation</vt:lpstr>
      <vt:lpstr>PowerPoint Presentation</vt:lpstr>
      <vt:lpstr>SQS</vt:lpstr>
      <vt:lpstr>PowerPoint Presentation</vt:lpstr>
      <vt:lpstr>Perguntas iniciais e características importantes </vt:lpstr>
      <vt:lpstr>PowerPoint Presentation</vt:lpstr>
      <vt:lpstr>PowerPoint Presentation</vt:lpstr>
      <vt:lpstr>PowerPoint Presentation</vt:lpstr>
      <vt:lpstr>FIFO: First In First Out</vt:lpstr>
      <vt:lpstr>Standard</vt:lpstr>
      <vt:lpstr>Processamento em lote</vt:lpstr>
      <vt:lpstr>SNS</vt:lpstr>
      <vt:lpstr>Padrão Arquitetural Comum: Fanout</vt:lpstr>
      <vt:lpstr>PowerPoint Presentation</vt:lpstr>
      <vt:lpstr>PowerPoint Presentation</vt:lpstr>
      <vt:lpstr>PowerPoint Presentation</vt:lpstr>
      <vt:lpstr>EKS</vt:lpstr>
      <vt:lpstr>PowerPoint Presentation</vt:lpstr>
      <vt:lpstr>PowerPoint Presentation</vt:lpstr>
      <vt:lpstr>Lambda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ECS</vt:lpstr>
      <vt:lpstr>O que é um container?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AWS Step Functions</vt:lpstr>
      <vt:lpstr>AWS Step Functions</vt:lpstr>
      <vt:lpstr>PowerPoint Presentation</vt:lpstr>
      <vt:lpstr>PowerPoint Presentation</vt:lpstr>
      <vt:lpstr>RDS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ElastiCache</vt:lpstr>
      <vt:lpstr>1- Redis 2- MemCached</vt:lpstr>
      <vt:lpstr>1- Redis</vt:lpstr>
      <vt:lpstr>1- Redis</vt:lpstr>
      <vt:lpstr>2- MemCached</vt:lpstr>
      <vt:lpstr>2- MemCached</vt:lpstr>
      <vt:lpstr>PowerPoint Presentation</vt:lpstr>
      <vt:lpstr>PowerPoint Presentation</vt:lpstr>
      <vt:lpstr>PowerPoint Presentation</vt:lpstr>
      <vt:lpstr>Elastic Load Balancer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Semana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Marcelo Amorim</dc:creator>
  <cp:lastModifiedBy>Marcelo Amorim</cp:lastModifiedBy>
  <cp:revision>5</cp:revision>
  <dcterms:created xsi:type="dcterms:W3CDTF">2024-08-09T02:52:50Z</dcterms:created>
  <dcterms:modified xsi:type="dcterms:W3CDTF">2024-11-03T00:04:36Z</dcterms:modified>
</cp:coreProperties>
</file>